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2" r:id="rId4"/>
    <p:sldId id="267" r:id="rId5"/>
    <p:sldId id="273" r:id="rId6"/>
    <p:sldId id="274" r:id="rId7"/>
    <p:sldId id="275" r:id="rId8"/>
    <p:sldId id="276" r:id="rId9"/>
    <p:sldId id="277" r:id="rId10"/>
    <p:sldId id="278" r:id="rId11"/>
    <p:sldId id="279" r:id="rId12"/>
  </p:sldIdLst>
  <p:sldSz cx="9144000" cy="6080125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8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08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5058"/>
            <a:ext cx="7772400" cy="2116784"/>
          </a:xfrm>
        </p:spPr>
        <p:txBody>
          <a:bodyPr anchor="b"/>
          <a:lstStyle>
            <a:lvl1pPr algn="ctr">
              <a:defRPr sz="53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93473"/>
            <a:ext cx="6858000" cy="1467956"/>
          </a:xfrm>
        </p:spPr>
        <p:txBody>
          <a:bodyPr/>
          <a:lstStyle>
            <a:lvl1pPr marL="0" indent="0" algn="ctr">
              <a:buNone/>
              <a:defRPr sz="2128"/>
            </a:lvl1pPr>
            <a:lvl2pPr marL="405354" indent="0" algn="ctr">
              <a:buNone/>
              <a:defRPr sz="1773"/>
            </a:lvl2pPr>
            <a:lvl3pPr marL="810707" indent="0" algn="ctr">
              <a:buNone/>
              <a:defRPr sz="1596"/>
            </a:lvl3pPr>
            <a:lvl4pPr marL="1216061" indent="0" algn="ctr">
              <a:buNone/>
              <a:defRPr sz="1419"/>
            </a:lvl4pPr>
            <a:lvl5pPr marL="1621414" indent="0" algn="ctr">
              <a:buNone/>
              <a:defRPr sz="1419"/>
            </a:lvl5pPr>
            <a:lvl6pPr marL="2026768" indent="0" algn="ctr">
              <a:buNone/>
              <a:defRPr sz="1419"/>
            </a:lvl6pPr>
            <a:lvl7pPr marL="2432121" indent="0" algn="ctr">
              <a:buNone/>
              <a:defRPr sz="1419"/>
            </a:lvl7pPr>
            <a:lvl8pPr marL="2837475" indent="0" algn="ctr">
              <a:buNone/>
              <a:defRPr sz="1419"/>
            </a:lvl8pPr>
            <a:lvl9pPr marL="3242828" indent="0" algn="ctr">
              <a:buNone/>
              <a:defRPr sz="1419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2B4-ED45-41AE-8942-C6445EAF729D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B469-55B1-476F-A5B5-036FD604F1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899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2B4-ED45-41AE-8942-C6445EAF729D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B469-55B1-476F-A5B5-036FD604F1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388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23710"/>
            <a:ext cx="1971675" cy="51526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23710"/>
            <a:ext cx="5800725" cy="51526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2B4-ED45-41AE-8942-C6445EAF729D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B469-55B1-476F-A5B5-036FD604F1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284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2B4-ED45-41AE-8942-C6445EAF729D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B469-55B1-476F-A5B5-036FD604F1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716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15811"/>
            <a:ext cx="7886700" cy="2529163"/>
          </a:xfrm>
        </p:spPr>
        <p:txBody>
          <a:bodyPr anchor="b"/>
          <a:lstStyle>
            <a:lvl1pPr>
              <a:defRPr sz="53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68900"/>
            <a:ext cx="7886700" cy="1330027"/>
          </a:xfrm>
        </p:spPr>
        <p:txBody>
          <a:bodyPr/>
          <a:lstStyle>
            <a:lvl1pPr marL="0" indent="0">
              <a:buNone/>
              <a:defRPr sz="2128">
                <a:solidFill>
                  <a:schemeClr val="tx1"/>
                </a:solidFill>
              </a:defRPr>
            </a:lvl1pPr>
            <a:lvl2pPr marL="405354" indent="0">
              <a:buNone/>
              <a:defRPr sz="1773">
                <a:solidFill>
                  <a:schemeClr val="tx1">
                    <a:tint val="75000"/>
                  </a:schemeClr>
                </a:solidFill>
              </a:defRPr>
            </a:lvl2pPr>
            <a:lvl3pPr marL="810707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216061" indent="0">
              <a:buNone/>
              <a:defRPr sz="1419">
                <a:solidFill>
                  <a:schemeClr val="tx1">
                    <a:tint val="75000"/>
                  </a:schemeClr>
                </a:solidFill>
              </a:defRPr>
            </a:lvl4pPr>
            <a:lvl5pPr marL="1621414" indent="0">
              <a:buNone/>
              <a:defRPr sz="1419">
                <a:solidFill>
                  <a:schemeClr val="tx1">
                    <a:tint val="75000"/>
                  </a:schemeClr>
                </a:solidFill>
              </a:defRPr>
            </a:lvl5pPr>
            <a:lvl6pPr marL="2026768" indent="0">
              <a:buNone/>
              <a:defRPr sz="1419">
                <a:solidFill>
                  <a:schemeClr val="tx1">
                    <a:tint val="75000"/>
                  </a:schemeClr>
                </a:solidFill>
              </a:defRPr>
            </a:lvl6pPr>
            <a:lvl7pPr marL="2432121" indent="0">
              <a:buNone/>
              <a:defRPr sz="1419">
                <a:solidFill>
                  <a:schemeClr val="tx1">
                    <a:tint val="75000"/>
                  </a:schemeClr>
                </a:solidFill>
              </a:defRPr>
            </a:lvl7pPr>
            <a:lvl8pPr marL="2837475" indent="0">
              <a:buNone/>
              <a:defRPr sz="1419">
                <a:solidFill>
                  <a:schemeClr val="tx1">
                    <a:tint val="75000"/>
                  </a:schemeClr>
                </a:solidFill>
              </a:defRPr>
            </a:lvl8pPr>
            <a:lvl9pPr marL="3242828" indent="0">
              <a:buNone/>
              <a:defRPr sz="14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2B4-ED45-41AE-8942-C6445EAF729D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B469-55B1-476F-A5B5-036FD604F1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261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18552"/>
            <a:ext cx="3886200" cy="385778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18552"/>
            <a:ext cx="3886200" cy="385778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2B4-ED45-41AE-8942-C6445EAF729D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B469-55B1-476F-A5B5-036FD604F1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471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23712"/>
            <a:ext cx="7886700" cy="117521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90476"/>
            <a:ext cx="3868340" cy="730459"/>
          </a:xfrm>
        </p:spPr>
        <p:txBody>
          <a:bodyPr anchor="b"/>
          <a:lstStyle>
            <a:lvl1pPr marL="0" indent="0">
              <a:buNone/>
              <a:defRPr sz="2128" b="1"/>
            </a:lvl1pPr>
            <a:lvl2pPr marL="405354" indent="0">
              <a:buNone/>
              <a:defRPr sz="1773" b="1"/>
            </a:lvl2pPr>
            <a:lvl3pPr marL="810707" indent="0">
              <a:buNone/>
              <a:defRPr sz="1596" b="1"/>
            </a:lvl3pPr>
            <a:lvl4pPr marL="1216061" indent="0">
              <a:buNone/>
              <a:defRPr sz="1419" b="1"/>
            </a:lvl4pPr>
            <a:lvl5pPr marL="1621414" indent="0">
              <a:buNone/>
              <a:defRPr sz="1419" b="1"/>
            </a:lvl5pPr>
            <a:lvl6pPr marL="2026768" indent="0">
              <a:buNone/>
              <a:defRPr sz="1419" b="1"/>
            </a:lvl6pPr>
            <a:lvl7pPr marL="2432121" indent="0">
              <a:buNone/>
              <a:defRPr sz="1419" b="1"/>
            </a:lvl7pPr>
            <a:lvl8pPr marL="2837475" indent="0">
              <a:buNone/>
              <a:defRPr sz="1419" b="1"/>
            </a:lvl8pPr>
            <a:lvl9pPr marL="3242828" indent="0">
              <a:buNone/>
              <a:defRPr sz="1419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20935"/>
            <a:ext cx="3868340" cy="32666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490476"/>
            <a:ext cx="3887391" cy="730459"/>
          </a:xfrm>
        </p:spPr>
        <p:txBody>
          <a:bodyPr anchor="b"/>
          <a:lstStyle>
            <a:lvl1pPr marL="0" indent="0">
              <a:buNone/>
              <a:defRPr sz="2128" b="1"/>
            </a:lvl1pPr>
            <a:lvl2pPr marL="405354" indent="0">
              <a:buNone/>
              <a:defRPr sz="1773" b="1"/>
            </a:lvl2pPr>
            <a:lvl3pPr marL="810707" indent="0">
              <a:buNone/>
              <a:defRPr sz="1596" b="1"/>
            </a:lvl3pPr>
            <a:lvl4pPr marL="1216061" indent="0">
              <a:buNone/>
              <a:defRPr sz="1419" b="1"/>
            </a:lvl4pPr>
            <a:lvl5pPr marL="1621414" indent="0">
              <a:buNone/>
              <a:defRPr sz="1419" b="1"/>
            </a:lvl5pPr>
            <a:lvl6pPr marL="2026768" indent="0">
              <a:buNone/>
              <a:defRPr sz="1419" b="1"/>
            </a:lvl6pPr>
            <a:lvl7pPr marL="2432121" indent="0">
              <a:buNone/>
              <a:defRPr sz="1419" b="1"/>
            </a:lvl7pPr>
            <a:lvl8pPr marL="2837475" indent="0">
              <a:buNone/>
              <a:defRPr sz="1419" b="1"/>
            </a:lvl8pPr>
            <a:lvl9pPr marL="3242828" indent="0">
              <a:buNone/>
              <a:defRPr sz="1419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220935"/>
            <a:ext cx="3887391" cy="32666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2B4-ED45-41AE-8942-C6445EAF729D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B469-55B1-476F-A5B5-036FD604F1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818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2B4-ED45-41AE-8942-C6445EAF729D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B469-55B1-476F-A5B5-036FD604F1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605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2B4-ED45-41AE-8942-C6445EAF729D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B469-55B1-476F-A5B5-036FD604F1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497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05342"/>
            <a:ext cx="2949178" cy="1418696"/>
          </a:xfrm>
        </p:spPr>
        <p:txBody>
          <a:bodyPr anchor="b"/>
          <a:lstStyle>
            <a:lvl1pPr>
              <a:defRPr sz="283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75427"/>
            <a:ext cx="4629150" cy="4320830"/>
          </a:xfrm>
        </p:spPr>
        <p:txBody>
          <a:bodyPr/>
          <a:lstStyle>
            <a:lvl1pPr>
              <a:defRPr sz="2837"/>
            </a:lvl1pPr>
            <a:lvl2pPr>
              <a:defRPr sz="2482"/>
            </a:lvl2pPr>
            <a:lvl3pPr>
              <a:defRPr sz="2128"/>
            </a:lvl3pPr>
            <a:lvl4pPr>
              <a:defRPr sz="1773"/>
            </a:lvl4pPr>
            <a:lvl5pPr>
              <a:defRPr sz="1773"/>
            </a:lvl5pPr>
            <a:lvl6pPr>
              <a:defRPr sz="1773"/>
            </a:lvl6pPr>
            <a:lvl7pPr>
              <a:defRPr sz="1773"/>
            </a:lvl7pPr>
            <a:lvl8pPr>
              <a:defRPr sz="1773"/>
            </a:lvl8pPr>
            <a:lvl9pPr>
              <a:defRPr sz="1773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24038"/>
            <a:ext cx="2949178" cy="3379255"/>
          </a:xfrm>
        </p:spPr>
        <p:txBody>
          <a:bodyPr/>
          <a:lstStyle>
            <a:lvl1pPr marL="0" indent="0">
              <a:buNone/>
              <a:defRPr sz="1419"/>
            </a:lvl1pPr>
            <a:lvl2pPr marL="405354" indent="0">
              <a:buNone/>
              <a:defRPr sz="1241"/>
            </a:lvl2pPr>
            <a:lvl3pPr marL="810707" indent="0">
              <a:buNone/>
              <a:defRPr sz="1064"/>
            </a:lvl3pPr>
            <a:lvl4pPr marL="1216061" indent="0">
              <a:buNone/>
              <a:defRPr sz="887"/>
            </a:lvl4pPr>
            <a:lvl5pPr marL="1621414" indent="0">
              <a:buNone/>
              <a:defRPr sz="887"/>
            </a:lvl5pPr>
            <a:lvl6pPr marL="2026768" indent="0">
              <a:buNone/>
              <a:defRPr sz="887"/>
            </a:lvl6pPr>
            <a:lvl7pPr marL="2432121" indent="0">
              <a:buNone/>
              <a:defRPr sz="887"/>
            </a:lvl7pPr>
            <a:lvl8pPr marL="2837475" indent="0">
              <a:buNone/>
              <a:defRPr sz="887"/>
            </a:lvl8pPr>
            <a:lvl9pPr marL="3242828" indent="0">
              <a:buNone/>
              <a:defRPr sz="887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2B4-ED45-41AE-8942-C6445EAF729D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B469-55B1-476F-A5B5-036FD604F1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796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05342"/>
            <a:ext cx="2949178" cy="1418696"/>
          </a:xfrm>
        </p:spPr>
        <p:txBody>
          <a:bodyPr anchor="b"/>
          <a:lstStyle>
            <a:lvl1pPr>
              <a:defRPr sz="283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75427"/>
            <a:ext cx="4629150" cy="4320830"/>
          </a:xfrm>
        </p:spPr>
        <p:txBody>
          <a:bodyPr anchor="t"/>
          <a:lstStyle>
            <a:lvl1pPr marL="0" indent="0">
              <a:buNone/>
              <a:defRPr sz="2837"/>
            </a:lvl1pPr>
            <a:lvl2pPr marL="405354" indent="0">
              <a:buNone/>
              <a:defRPr sz="2482"/>
            </a:lvl2pPr>
            <a:lvl3pPr marL="810707" indent="0">
              <a:buNone/>
              <a:defRPr sz="2128"/>
            </a:lvl3pPr>
            <a:lvl4pPr marL="1216061" indent="0">
              <a:buNone/>
              <a:defRPr sz="1773"/>
            </a:lvl4pPr>
            <a:lvl5pPr marL="1621414" indent="0">
              <a:buNone/>
              <a:defRPr sz="1773"/>
            </a:lvl5pPr>
            <a:lvl6pPr marL="2026768" indent="0">
              <a:buNone/>
              <a:defRPr sz="1773"/>
            </a:lvl6pPr>
            <a:lvl7pPr marL="2432121" indent="0">
              <a:buNone/>
              <a:defRPr sz="1773"/>
            </a:lvl7pPr>
            <a:lvl8pPr marL="2837475" indent="0">
              <a:buNone/>
              <a:defRPr sz="1773"/>
            </a:lvl8pPr>
            <a:lvl9pPr marL="3242828" indent="0">
              <a:buNone/>
              <a:defRPr sz="177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24038"/>
            <a:ext cx="2949178" cy="3379255"/>
          </a:xfrm>
        </p:spPr>
        <p:txBody>
          <a:bodyPr/>
          <a:lstStyle>
            <a:lvl1pPr marL="0" indent="0">
              <a:buNone/>
              <a:defRPr sz="1419"/>
            </a:lvl1pPr>
            <a:lvl2pPr marL="405354" indent="0">
              <a:buNone/>
              <a:defRPr sz="1241"/>
            </a:lvl2pPr>
            <a:lvl3pPr marL="810707" indent="0">
              <a:buNone/>
              <a:defRPr sz="1064"/>
            </a:lvl3pPr>
            <a:lvl4pPr marL="1216061" indent="0">
              <a:buNone/>
              <a:defRPr sz="887"/>
            </a:lvl4pPr>
            <a:lvl5pPr marL="1621414" indent="0">
              <a:buNone/>
              <a:defRPr sz="887"/>
            </a:lvl5pPr>
            <a:lvl6pPr marL="2026768" indent="0">
              <a:buNone/>
              <a:defRPr sz="887"/>
            </a:lvl6pPr>
            <a:lvl7pPr marL="2432121" indent="0">
              <a:buNone/>
              <a:defRPr sz="887"/>
            </a:lvl7pPr>
            <a:lvl8pPr marL="2837475" indent="0">
              <a:buNone/>
              <a:defRPr sz="887"/>
            </a:lvl8pPr>
            <a:lvl9pPr marL="3242828" indent="0">
              <a:buNone/>
              <a:defRPr sz="887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2B4-ED45-41AE-8942-C6445EAF729D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B469-55B1-476F-A5B5-036FD604F1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143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23712"/>
            <a:ext cx="7886700" cy="117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18552"/>
            <a:ext cx="7886700" cy="3857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635377"/>
            <a:ext cx="2057400" cy="323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022B4-ED45-41AE-8942-C6445EAF729D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635377"/>
            <a:ext cx="3086100" cy="323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635377"/>
            <a:ext cx="2057400" cy="323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EB469-55B1-476F-A5B5-036FD604F1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544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10707" rtl="0" eaLnBrk="1" latinLnBrk="0" hangingPunct="1">
        <a:lnSpc>
          <a:spcPct val="90000"/>
        </a:lnSpc>
        <a:spcBef>
          <a:spcPct val="0"/>
        </a:spcBef>
        <a:buNone/>
        <a:defRPr sz="39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677" indent="-202677" algn="l" defTabSz="810707" rtl="0" eaLnBrk="1" latinLnBrk="0" hangingPunct="1">
        <a:lnSpc>
          <a:spcPct val="90000"/>
        </a:lnSpc>
        <a:spcBef>
          <a:spcPts val="887"/>
        </a:spcBef>
        <a:buFont typeface="Arial" panose="020B0604020202020204" pitchFamily="34" charset="0"/>
        <a:buChar char="•"/>
        <a:defRPr sz="2482" kern="1200">
          <a:solidFill>
            <a:schemeClr val="tx1"/>
          </a:solidFill>
          <a:latin typeface="+mn-lt"/>
          <a:ea typeface="+mn-ea"/>
          <a:cs typeface="+mn-cs"/>
        </a:defRPr>
      </a:lvl1pPr>
      <a:lvl2pPr marL="608030" indent="-202677" algn="l" defTabSz="81070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8" kern="1200">
          <a:solidFill>
            <a:schemeClr val="tx1"/>
          </a:solidFill>
          <a:latin typeface="+mn-lt"/>
          <a:ea typeface="+mn-ea"/>
          <a:cs typeface="+mn-cs"/>
        </a:defRPr>
      </a:lvl2pPr>
      <a:lvl3pPr marL="1013384" indent="-202677" algn="l" defTabSz="81070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3" kern="1200">
          <a:solidFill>
            <a:schemeClr val="tx1"/>
          </a:solidFill>
          <a:latin typeface="+mn-lt"/>
          <a:ea typeface="+mn-ea"/>
          <a:cs typeface="+mn-cs"/>
        </a:defRPr>
      </a:lvl3pPr>
      <a:lvl4pPr marL="1418737" indent="-202677" algn="l" defTabSz="81070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6" kern="1200">
          <a:solidFill>
            <a:schemeClr val="tx1"/>
          </a:solidFill>
          <a:latin typeface="+mn-lt"/>
          <a:ea typeface="+mn-ea"/>
          <a:cs typeface="+mn-cs"/>
        </a:defRPr>
      </a:lvl4pPr>
      <a:lvl5pPr marL="1824091" indent="-202677" algn="l" defTabSz="81070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6" kern="1200">
          <a:solidFill>
            <a:schemeClr val="tx1"/>
          </a:solidFill>
          <a:latin typeface="+mn-lt"/>
          <a:ea typeface="+mn-ea"/>
          <a:cs typeface="+mn-cs"/>
        </a:defRPr>
      </a:lvl5pPr>
      <a:lvl6pPr marL="2229444" indent="-202677" algn="l" defTabSz="81070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6" kern="1200">
          <a:solidFill>
            <a:schemeClr val="tx1"/>
          </a:solidFill>
          <a:latin typeface="+mn-lt"/>
          <a:ea typeface="+mn-ea"/>
          <a:cs typeface="+mn-cs"/>
        </a:defRPr>
      </a:lvl6pPr>
      <a:lvl7pPr marL="2634798" indent="-202677" algn="l" defTabSz="81070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6" kern="1200">
          <a:solidFill>
            <a:schemeClr val="tx1"/>
          </a:solidFill>
          <a:latin typeface="+mn-lt"/>
          <a:ea typeface="+mn-ea"/>
          <a:cs typeface="+mn-cs"/>
        </a:defRPr>
      </a:lvl7pPr>
      <a:lvl8pPr marL="3040151" indent="-202677" algn="l" defTabSz="81070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6" kern="1200">
          <a:solidFill>
            <a:schemeClr val="tx1"/>
          </a:solidFill>
          <a:latin typeface="+mn-lt"/>
          <a:ea typeface="+mn-ea"/>
          <a:cs typeface="+mn-cs"/>
        </a:defRPr>
      </a:lvl8pPr>
      <a:lvl9pPr marL="3445505" indent="-202677" algn="l" defTabSz="81070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0707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1pPr>
      <a:lvl2pPr marL="405354" algn="l" defTabSz="810707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2pPr>
      <a:lvl3pPr marL="810707" algn="l" defTabSz="810707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3pPr>
      <a:lvl4pPr marL="1216061" algn="l" defTabSz="810707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4pPr>
      <a:lvl5pPr marL="1621414" algn="l" defTabSz="810707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5pPr>
      <a:lvl6pPr marL="2026768" algn="l" defTabSz="810707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6pPr>
      <a:lvl7pPr marL="2432121" algn="l" defTabSz="810707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7pPr>
      <a:lvl8pPr marL="2837475" algn="l" defTabSz="810707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8pPr>
      <a:lvl9pPr marL="3242828" algn="l" defTabSz="810707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Relationship Id="rId4" Type="http://schemas.microsoft.com/office/2007/relationships/hdphoto" Target="../media/hdphoto5.wdp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Relationship Id="rId4" Type="http://schemas.microsoft.com/office/2007/relationships/hdphoto" Target="../media/hdphoto5.wdp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Relationship Id="rId4" Type="http://schemas.openxmlformats.org/officeDocument/2006/relationships/hyperlink" Target="https://rincondelemprendedor.es/ayudas-jovenes-emprendedores/" TargetMode="Externa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Relationship Id="rId4" Type="http://schemas.openxmlformats.org/officeDocument/2006/relationships/hyperlink" Target="https://rincondelemprendedor.es/ayudas-jovenes-emprendedores/" TargetMode="Externa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Relationship Id="rId4" Type="http://schemas.microsoft.com/office/2007/relationships/hdphoto" Target="../media/hdphoto1.wdp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Relationship Id="rId4" Type="http://schemas.microsoft.com/office/2007/relationships/hdphoto" Target="../media/hdphoto1.wdp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Relationship Id="rId4" Type="http://schemas.microsoft.com/office/2007/relationships/hdphoto" Target="../media/hdphoto2.wdp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Relationship Id="rId4" Type="http://schemas.microsoft.com/office/2007/relationships/hdphoto" Target="../media/hdphoto3.wdp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Relationship Id="rId4" Type="http://schemas.microsoft.com/office/2007/relationships/hdphoto" Target="../media/hdphoto3.wdp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Relationship Id="rId4" Type="http://schemas.microsoft.com/office/2007/relationships/hdphoto" Target="../media/hdphoto4.wdp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8179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743200" y="1834937"/>
            <a:ext cx="58546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</a:rPr>
              <a:t>BOLETÍN OBSERVATORIO SOCIAL DE CIUDAD</a:t>
            </a:r>
          </a:p>
        </p:txBody>
      </p:sp>
    </p:spTree>
    <p:extLst>
      <p:ext uri="{BB962C8B-B14F-4D97-AF65-F5344CB8AC3E}">
        <p14:creationId xmlns:p14="http://schemas.microsoft.com/office/powerpoint/2010/main" val="3986919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8179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2D19347-D0BA-7679-7F49-598F7F6FCAD8}"/>
              </a:ext>
            </a:extLst>
          </p:cNvPr>
          <p:cNvSpPr txBox="1"/>
          <p:nvPr/>
        </p:nvSpPr>
        <p:spPr>
          <a:xfrm>
            <a:off x="1375156" y="1125138"/>
            <a:ext cx="7111306" cy="42473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chemeClr val="bg1"/>
                </a:solidFill>
              </a:rPr>
              <a:t>Los jóvenes en un 92.7% dicen no haber participado en proyectos de voluntariado en su comunidad en el ultimo año, el 7.3% si ha participado.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El 95.7% de los jóvenes no ha tenido acceso a programas de apoyo a la vivienda, el 4.3% si ha tenido acceso.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En un 89.8% los jóvenes no han participado en ninguna iniciativa ciudadana en su comunidad en el ultimo año, el 7.6% si ha participado y el 2.6% no respondió. 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El 83.8% de los jóvenes no ha tenido acceso a programas de capacitación para el cuidado del medio ambiente en el ultimo año, el 13.3% si ha tenido acceso y el 2.9% no respondió. 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2FF724-1D9C-BF5D-A3AC-8A3CD6C244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4208" y1="52500" x2="34208" y2="52500"/>
                        <a14:foregroundMark x1="32667" y1="42850" x2="32667" y2="42850"/>
                        <a14:foregroundMark x1="31500" y1="67400" x2="31500" y2="67400"/>
                        <a14:foregroundMark x1="41292" y1="55600" x2="41292" y2="55600"/>
                        <a14:foregroundMark x1="43667" y1="35300" x2="43667" y2="35300"/>
                        <a14:foregroundMark x1="57708" y1="32900" x2="57708" y2="32900"/>
                        <a14:foregroundMark x1="60667" y1="50800" x2="60667" y2="50800"/>
                        <a14:foregroundMark x1="44500" y1="53350" x2="44500" y2="53350"/>
                        <a14:foregroundMark x1="54417" y1="61300" x2="54417" y2="61300"/>
                        <a14:foregroundMark x1="44958" y1="53900" x2="44958" y2="53900"/>
                        <a14:foregroundMark x1="69083" y1="43950" x2="69083" y2="43950"/>
                        <a14:foregroundMark x1="70375" y1="53750" x2="70375" y2="53750"/>
                        <a14:foregroundMark x1="40708" y1="45250" x2="40708" y2="4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408" y="-1"/>
            <a:ext cx="2477311" cy="206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1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8179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2D19347-D0BA-7679-7F49-598F7F6FCAD8}"/>
              </a:ext>
            </a:extLst>
          </p:cNvPr>
          <p:cNvSpPr txBox="1"/>
          <p:nvPr/>
        </p:nvSpPr>
        <p:spPr>
          <a:xfrm>
            <a:off x="1248156" y="1849038"/>
            <a:ext cx="7111306" cy="25853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chemeClr val="bg1"/>
                </a:solidFill>
              </a:rPr>
              <a:t>Los jóvenes en un 87.7% dicen no tener acceso a programas o proyectos de desarrollo juvenil en el ultimo año, el 9.1% si tiene acceso y el 3.1% no respondió.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El 84.8.% de los jóvenes no ha tenido acceso a programas de formación en emprendimiento social en el ultimo año, el 12.1% si ha tenido acceso, el 3.2% no respondió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2FF724-1D9C-BF5D-A3AC-8A3CD6C244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4208" y1="52500" x2="34208" y2="52500"/>
                        <a14:foregroundMark x1="32667" y1="42850" x2="32667" y2="42850"/>
                        <a14:foregroundMark x1="31500" y1="67400" x2="31500" y2="67400"/>
                        <a14:foregroundMark x1="41292" y1="55600" x2="41292" y2="55600"/>
                        <a14:foregroundMark x1="43667" y1="35300" x2="43667" y2="35300"/>
                        <a14:foregroundMark x1="57708" y1="32900" x2="57708" y2="32900"/>
                        <a14:foregroundMark x1="60667" y1="50800" x2="60667" y2="50800"/>
                        <a14:foregroundMark x1="44500" y1="53350" x2="44500" y2="53350"/>
                        <a14:foregroundMark x1="54417" y1="61300" x2="54417" y2="61300"/>
                        <a14:foregroundMark x1="44958" y1="53900" x2="44958" y2="53900"/>
                        <a14:foregroundMark x1="69083" y1="43950" x2="69083" y2="43950"/>
                        <a14:foregroundMark x1="70375" y1="53750" x2="70375" y2="53750"/>
                        <a14:foregroundMark x1="40708" y1="45250" x2="40708" y2="4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808" y="0"/>
            <a:ext cx="2477311" cy="206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2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81791"/>
          </a:xfrm>
          <a:prstGeom prst="rect">
            <a:avLst/>
          </a:prstGeom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BFD04E5F-0F20-E824-112A-5915A2963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 bwMode="auto">
          <a:xfrm rot="556050">
            <a:off x="6615648" y="963915"/>
            <a:ext cx="2150778" cy="150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C896DA-0D39-53D9-2612-B38340BA50E2}"/>
              </a:ext>
            </a:extLst>
          </p:cNvPr>
          <p:cNvSpPr txBox="1"/>
          <p:nvPr/>
        </p:nvSpPr>
        <p:spPr>
          <a:xfrm>
            <a:off x="3017437" y="296960"/>
            <a:ext cx="4673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</a:rPr>
              <a:t>JUVENTUD</a:t>
            </a:r>
            <a:endParaRPr lang="es-CO" sz="44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40C7CC-4D44-BC39-BE5E-812803AABFA7}"/>
              </a:ext>
            </a:extLst>
          </p:cNvPr>
          <p:cNvSpPr txBox="1"/>
          <p:nvPr/>
        </p:nvSpPr>
        <p:spPr>
          <a:xfrm>
            <a:off x="1016347" y="1193402"/>
            <a:ext cx="7111306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Nacionalidad</a:t>
            </a:r>
          </a:p>
          <a:p>
            <a:endParaRPr lang="es-CO" b="1" dirty="0">
              <a:solidFill>
                <a:schemeClr val="bg1"/>
              </a:solidFill>
            </a:endParaRPr>
          </a:p>
          <a:p>
            <a:r>
              <a:rPr lang="es-CO" dirty="0">
                <a:solidFill>
                  <a:schemeClr val="bg1"/>
                </a:solidFill>
              </a:rPr>
              <a:t>El 98.2% de los jóvenes encuestados son Colombianos </a:t>
            </a:r>
          </a:p>
          <a:p>
            <a:r>
              <a:rPr lang="es-CO" dirty="0">
                <a:solidFill>
                  <a:schemeClr val="bg1"/>
                </a:solidFill>
              </a:rPr>
              <a:t>el 1.8% son Venezolanos</a:t>
            </a:r>
          </a:p>
          <a:p>
            <a:endParaRPr lang="es-CO" dirty="0">
              <a:solidFill>
                <a:schemeClr val="bg1"/>
              </a:solidFill>
            </a:endParaRPr>
          </a:p>
          <a:p>
            <a:r>
              <a:rPr lang="es-CO" b="1" dirty="0">
                <a:solidFill>
                  <a:schemeClr val="bg1"/>
                </a:solidFill>
              </a:rPr>
              <a:t>Sexo</a:t>
            </a:r>
          </a:p>
          <a:p>
            <a:endParaRPr lang="es-CO" dirty="0">
              <a:solidFill>
                <a:schemeClr val="bg1"/>
              </a:solidFill>
            </a:endParaRPr>
          </a:p>
          <a:p>
            <a:r>
              <a:rPr lang="es-CO" dirty="0">
                <a:solidFill>
                  <a:schemeClr val="bg1"/>
                </a:solidFill>
              </a:rPr>
              <a:t>El 53.3% de los jóvenes encuestados son mujeres y el 46.7% hombres. </a:t>
            </a:r>
          </a:p>
          <a:p>
            <a:endParaRPr lang="es-CO" b="1" u="sng" dirty="0">
              <a:solidFill>
                <a:schemeClr val="bg1"/>
              </a:solidFill>
            </a:endParaRPr>
          </a:p>
          <a:p>
            <a:r>
              <a:rPr lang="es-CO" b="1" dirty="0">
                <a:solidFill>
                  <a:schemeClr val="bg1"/>
                </a:solidFill>
              </a:rPr>
              <a:t>Estado Civil</a:t>
            </a:r>
          </a:p>
          <a:p>
            <a:endParaRPr lang="es-CO" dirty="0">
              <a:solidFill>
                <a:schemeClr val="bg1"/>
              </a:solidFill>
            </a:endParaRPr>
          </a:p>
          <a:p>
            <a:r>
              <a:rPr lang="es-CO" dirty="0">
                <a:solidFill>
                  <a:schemeClr val="bg1"/>
                </a:solidFill>
              </a:rPr>
              <a:t>El 90.4% de los jóvenes son solteros, el 7.6% están en unión libre, el 1.8% están casados y el 0.2% están viudos</a:t>
            </a:r>
          </a:p>
        </p:txBody>
      </p:sp>
    </p:spTree>
    <p:extLst>
      <p:ext uri="{BB962C8B-B14F-4D97-AF65-F5344CB8AC3E}">
        <p14:creationId xmlns:p14="http://schemas.microsoft.com/office/powerpoint/2010/main" val="219814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81791"/>
          </a:xfrm>
          <a:prstGeom prst="rect">
            <a:avLst/>
          </a:prstGeom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BFD04E5F-0F20-E824-112A-5915A2963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 bwMode="auto">
          <a:xfrm rot="556050">
            <a:off x="6490528" y="933573"/>
            <a:ext cx="2150778" cy="150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B40C7CC-4D44-BC39-BE5E-812803AABFA7}"/>
              </a:ext>
            </a:extLst>
          </p:cNvPr>
          <p:cNvSpPr txBox="1"/>
          <p:nvPr/>
        </p:nvSpPr>
        <p:spPr>
          <a:xfrm>
            <a:off x="1107128" y="1756809"/>
            <a:ext cx="7111306" cy="25853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Grupo Poblacional</a:t>
            </a:r>
          </a:p>
          <a:p>
            <a:endParaRPr lang="es-CO" b="1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El 91.3% de los jóvenes no pertenecen a ningún grupo</a:t>
            </a:r>
          </a:p>
          <a:p>
            <a:pPr algn="just"/>
            <a:r>
              <a:rPr lang="es-CO" dirty="0">
                <a:solidFill>
                  <a:schemeClr val="bg1"/>
                </a:solidFill>
              </a:rPr>
              <a:t>poblacional, el 1.9% pertenece a la comunidad </a:t>
            </a:r>
            <a:r>
              <a:rPr lang="es-CO" sz="1800" dirty="0">
                <a:solidFill>
                  <a:schemeClr val="bg1"/>
                </a:solidFill>
              </a:rPr>
              <a:t>OSIGD (LGTBIQ+), el 1.6% a la población migrante, el 1.4% a la población victima del conflicto armado, el 1.1% pertenece a la población desplazada, el 1% a la población indígena, el 1% a la población afrocolombiana, el 0.4% a la población negra, el 0.1% a la población con discapacidad y el 0.1% a la comunidad raizal.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7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8179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9508757-EAC8-BE9D-C626-12FF13CCA6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0" b="90061" l="10000" r="90000">
                        <a14:foregroundMark x1="72273" y1="33495" x2="72273" y2="33495"/>
                        <a14:foregroundMark x1="24182" y1="59152" x2="24182" y2="59152"/>
                        <a14:foregroundMark x1="24091" y1="57576" x2="26212" y2="59838"/>
                        <a14:foregroundMark x1="24939" y1="60444" x2="22909" y2="58303"/>
                        <a14:foregroundMark x1="69394" y1="73333" x2="72273" y2="76040"/>
                        <a14:foregroundMark x1="48000" y1="90061" x2="53970" y2="88242"/>
                        <a14:foregroundMark x1="53970" y1="88242" x2="53970" y2="88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99" y="315976"/>
            <a:ext cx="2260600" cy="169545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296E0D6-D62A-027D-5216-D7E6BAD19FF7}"/>
              </a:ext>
            </a:extLst>
          </p:cNvPr>
          <p:cNvSpPr txBox="1"/>
          <p:nvPr/>
        </p:nvSpPr>
        <p:spPr>
          <a:xfrm>
            <a:off x="1435794" y="791254"/>
            <a:ext cx="7111306" cy="50783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endParaRPr lang="es-CO" b="1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El nivel de educación de los jóvenes encuestados se discrimina así: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El 47.6%  se graduó de bachillerato, el 21.7% técnica, el 11.7% tecnológica, el 11.4% es profesional, el 4% curso hasta secundaria, el 1.8% no tienen ningún nivel educativo y el 0.9% curso hasta primaria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Los jóvenes en un 91.5% afirman que Si desean continuar con sus estudios en el futuro y el 8.5% no desean continuar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El 67.4% de los jóvenes no han tenido que suspender sus estudios por ninguna razón, el 17.4% si los han suspendido por motivos económicos, el 12.1% los a suspendido por motivos personales o familiares, el 1.8% los a suspendido por motivos de salud y el 1.4% los a suspendido por motivos académicos. 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7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8179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9508757-EAC8-BE9D-C626-12FF13CCA6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0" b="90061" l="10000" r="90000">
                        <a14:foregroundMark x1="72273" y1="33495" x2="72273" y2="33495"/>
                        <a14:foregroundMark x1="24182" y1="59152" x2="24182" y2="59152"/>
                        <a14:foregroundMark x1="24091" y1="57576" x2="26212" y2="59838"/>
                        <a14:foregroundMark x1="24939" y1="60444" x2="22909" y2="58303"/>
                        <a14:foregroundMark x1="69394" y1="73333" x2="72273" y2="76040"/>
                        <a14:foregroundMark x1="48000" y1="90061" x2="53970" y2="88242"/>
                        <a14:foregroundMark x1="53970" y1="88242" x2="53970" y2="88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99" y="315976"/>
            <a:ext cx="2260600" cy="169545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296E0D6-D62A-027D-5216-D7E6BAD19FF7}"/>
              </a:ext>
            </a:extLst>
          </p:cNvPr>
          <p:cNvSpPr txBox="1"/>
          <p:nvPr/>
        </p:nvSpPr>
        <p:spPr>
          <a:xfrm>
            <a:off x="1423094" y="1413554"/>
            <a:ext cx="7111306" cy="42473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endParaRPr lang="es-CO" b="1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El 86.5% de los jóvenes consideran que la educación es importante para conseguir un buen trabajo, el 13.5% no lo considera así.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El 59.7% de los jóvenes siente que el sistema educativo actual es eficaz para preparar a los jóvenes para el mundo laboral, el 40.3% no cree que sea eficaz.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Los jóvenes en un 89.5% consideran que la educación tiene un papel importante en el desarrollo económico y social de Armenia, el 10.5% por el contrato no creen que sea así.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25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8179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EBF0DB3-4A91-D358-58B0-5205FA173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889" y="3702637"/>
            <a:ext cx="2339100" cy="175432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2D19347-D0BA-7679-7F49-598F7F6FCAD8}"/>
              </a:ext>
            </a:extLst>
          </p:cNvPr>
          <p:cNvSpPr txBox="1"/>
          <p:nvPr/>
        </p:nvSpPr>
        <p:spPr>
          <a:xfrm>
            <a:off x="1016347" y="932647"/>
            <a:ext cx="7111306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En cuanto a la ocupación actual el 44.9% de los jóvenes solamente estudia, el 26.7% estudia y trabaja, el 23.4% trabaja y el 5% no estudia ni trabaja</a:t>
            </a:r>
          </a:p>
          <a:p>
            <a:endParaRPr lang="es-CO" dirty="0">
              <a:solidFill>
                <a:schemeClr val="bg1"/>
              </a:solidFill>
            </a:endParaRPr>
          </a:p>
          <a:p>
            <a:r>
              <a:rPr lang="es-CO" dirty="0">
                <a:solidFill>
                  <a:schemeClr val="bg1"/>
                </a:solidFill>
              </a:rPr>
              <a:t>El 31.8% de los jóvenes no tiene un ingreso económico, el 30.2% gana menos un SMLV, el 29.9% gana 1 SMLV, el 6.9% gana 2 SMLV, el 1% gana 3 SMLV y el 0.3% gana más de 4 SMLV.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Los jóvenes califican su situación económica actual como Buena en un 48.6%, regular 40.4%, mala 6.3%, muy buena 3% y muy mala 1.7%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El 37.80% de los jóvenes no han buscado empleo en los últimos 12</a:t>
            </a:r>
          </a:p>
          <a:p>
            <a:pPr algn="just"/>
            <a:r>
              <a:rPr lang="es-CO" dirty="0">
                <a:solidFill>
                  <a:schemeClr val="bg1"/>
                </a:solidFill>
              </a:rPr>
              <a:t>meses, el 34.6% no ha tenido problemas para conseguir empleo y </a:t>
            </a:r>
          </a:p>
          <a:p>
            <a:pPr algn="just"/>
            <a:r>
              <a:rPr lang="es-CO" dirty="0">
                <a:solidFill>
                  <a:schemeClr val="bg1"/>
                </a:solidFill>
              </a:rPr>
              <a:t>el 27.6% si ha encontrado dificultades para conseguir empleo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87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8179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2D19347-D0BA-7679-7F49-598F7F6FCAD8}"/>
              </a:ext>
            </a:extLst>
          </p:cNvPr>
          <p:cNvSpPr txBox="1"/>
          <p:nvPr/>
        </p:nvSpPr>
        <p:spPr>
          <a:xfrm>
            <a:off x="911005" y="790604"/>
            <a:ext cx="7111306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El 51.3% de los jóvenes pertenecen a un régimen de salud subsidiado, el 40.1% pertenece a un régimen contributivo y el 7.6% no pertenece a ninguno.</a:t>
            </a:r>
          </a:p>
          <a:p>
            <a:endParaRPr lang="es-CO" dirty="0">
              <a:solidFill>
                <a:schemeClr val="bg1"/>
              </a:solidFill>
            </a:endParaRPr>
          </a:p>
          <a:p>
            <a:r>
              <a:rPr lang="es-CO" dirty="0">
                <a:solidFill>
                  <a:schemeClr val="bg1"/>
                </a:solidFill>
              </a:rPr>
              <a:t>El 91.1% de los jóvenes no ha tenido acceso a programas de prevención de adicciones en los últimos 12 meses, el 8.9% si ha tenido acceso a estos programas.</a:t>
            </a:r>
          </a:p>
          <a:p>
            <a:endParaRPr lang="es-CO" dirty="0">
              <a:solidFill>
                <a:schemeClr val="bg1"/>
              </a:solidFill>
            </a:endParaRPr>
          </a:p>
          <a:p>
            <a:r>
              <a:rPr lang="es-CO" dirty="0">
                <a:solidFill>
                  <a:schemeClr val="bg1"/>
                </a:solidFill>
              </a:rPr>
              <a:t>En cuanto a si los jóvenes han recibido algún tipo de ayuda o asesoramiento en relación con problemas de drogas o adicciones en los últimos 12 meses un 92%  responde que no ha recibido ayuda y el 8% si la ha recibido.</a:t>
            </a:r>
          </a:p>
          <a:p>
            <a:endParaRPr lang="es-CO" dirty="0">
              <a:solidFill>
                <a:schemeClr val="bg1"/>
              </a:solidFill>
            </a:endParaRPr>
          </a:p>
          <a:p>
            <a:r>
              <a:rPr lang="es-CO" dirty="0">
                <a:solidFill>
                  <a:schemeClr val="bg1"/>
                </a:solidFill>
              </a:rPr>
              <a:t>El 80.4% de los jóvenes no ha tenido acceso a programas de educación </a:t>
            </a:r>
          </a:p>
          <a:p>
            <a:r>
              <a:rPr lang="es-CO" dirty="0">
                <a:solidFill>
                  <a:schemeClr val="bg1"/>
                </a:solidFill>
              </a:rPr>
              <a:t>sexual y reproductiva en el último año, el 19.6% si a tenido acceso.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7A638A7-2812-9A12-5BCA-F920FB8BE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22" y="3790367"/>
            <a:ext cx="2243378" cy="169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41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8179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2D19347-D0BA-7679-7F49-598F7F6FCAD8}"/>
              </a:ext>
            </a:extLst>
          </p:cNvPr>
          <p:cNvSpPr txBox="1"/>
          <p:nvPr/>
        </p:nvSpPr>
        <p:spPr>
          <a:xfrm>
            <a:off x="1016347" y="2073304"/>
            <a:ext cx="7111306" cy="31393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El 88.3% de los jóvenes no ha tenido problemas para acceder a servicios de salud en el ultimo año, el 11.7% si ha tenido dificultades.</a:t>
            </a:r>
          </a:p>
          <a:p>
            <a:endParaRPr lang="es-CO" dirty="0">
              <a:solidFill>
                <a:schemeClr val="bg1"/>
              </a:solidFill>
            </a:endParaRPr>
          </a:p>
          <a:p>
            <a:r>
              <a:rPr lang="es-CO" dirty="0">
                <a:solidFill>
                  <a:schemeClr val="bg1"/>
                </a:solidFill>
              </a:rPr>
              <a:t>El 80.8% no ha tenido acceso a servicios de orientación psicológica y/o psiquiátrica en el ultimo año, el 19.2% si ha tenido </a:t>
            </a:r>
          </a:p>
          <a:p>
            <a:endParaRPr lang="es-CO" dirty="0">
              <a:solidFill>
                <a:schemeClr val="bg1"/>
              </a:solidFill>
            </a:endParaRPr>
          </a:p>
          <a:p>
            <a:endParaRPr lang="es-CO" dirty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7A638A7-2812-9A12-5BCA-F920FB8BE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22" y="3790367"/>
            <a:ext cx="2243378" cy="169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49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8179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2D19347-D0BA-7679-7F49-598F7F6FCAD8}"/>
              </a:ext>
            </a:extLst>
          </p:cNvPr>
          <p:cNvSpPr txBox="1"/>
          <p:nvPr/>
        </p:nvSpPr>
        <p:spPr>
          <a:xfrm>
            <a:off x="981456" y="1163238"/>
            <a:ext cx="7111306" cy="48013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chemeClr val="bg1"/>
                </a:solidFill>
              </a:rPr>
              <a:t>Los jóvenes califican la seguridad en sus comunas de la siguiente manera: el 48.7% Insegura, el 34.3% Segura, el 14.3% Muy insegura y el 2.7% Muy segura.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Ante la pregunta si ha tenido algún problema con la ley en el ultimo año, los jóvenes respondieron No un 97% y Si un 3%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En un 88.1% de los jóvenes dicen que no han sido victimas de ningún tipo de violencia en el ultimo año, el 4% dice haber sufrido violencia psicológica, el 3.7% violencia social, el 2.1% violencia física, el 1.2% violencia económica, el 0.7% violencia sexual y el 0.2% violencia patrimonial.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El 95.6% de los jóvenes dicen no haber sido victima de amenaza en el </a:t>
            </a:r>
          </a:p>
          <a:p>
            <a:pPr algn="just"/>
            <a:r>
              <a:rPr lang="es-CO" dirty="0">
                <a:solidFill>
                  <a:schemeClr val="bg1"/>
                </a:solidFill>
              </a:rPr>
              <a:t>ultimo año y un 4.40% si.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B6D5B82-0C3E-F044-167B-514C036687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4" b="89976" l="9984" r="89976">
                        <a14:foregroundMark x1="51051" y1="25829" x2="51051" y2="25829"/>
                        <a14:foregroundMark x1="50768" y1="24131" x2="50768" y2="24131"/>
                        <a14:foregroundMark x1="50768" y1="24131" x2="47656" y2="24697"/>
                        <a14:foregroundMark x1="52587" y1="45958" x2="52587" y2="45958"/>
                        <a14:foregroundMark x1="51455" y1="49353" x2="47939" y2="50202"/>
                        <a14:foregroundMark x1="40825" y1="44543" x2="59418" y2="46241"/>
                        <a14:foregroundMark x1="58286" y1="50485" x2="50000" y2="58569"/>
                        <a14:foregroundMark x1="50000" y1="58569" x2="40299" y2="53032"/>
                        <a14:foregroundMark x1="40299" y1="53032" x2="38278" y2="46968"/>
                        <a14:foregroundMark x1="44220" y1="28941" x2="46766" y2="25546"/>
                        <a14:foregroundMark x1="50040" y1="8084" x2="48787" y2="7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57" y="4224839"/>
            <a:ext cx="1559411" cy="155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760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</TotalTime>
  <Words>1089</Words>
  <Application>Microsoft Office PowerPoint</Application>
  <PresentationFormat>Personalizado</PresentationFormat>
  <Paragraphs>84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María Emperatriz Arias Loaiza</cp:lastModifiedBy>
  <cp:revision>7</cp:revision>
  <dcterms:created xsi:type="dcterms:W3CDTF">2023-11-24T03:40:13Z</dcterms:created>
  <dcterms:modified xsi:type="dcterms:W3CDTF">2023-12-06T12:55:52Z</dcterms:modified>
</cp:coreProperties>
</file>