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721850" cy="7561263"/>
  <p:notesSz cx="9309100" cy="7053263"/>
  <p:defaultTextStyle>
    <a:defPPr>
      <a:defRPr lang="es-CO"/>
    </a:defPPr>
    <a:lvl1pPr marL="0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3776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7552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1328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75104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8880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62656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56432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50208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0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7" autoAdjust="0"/>
    <p:restoredTop sz="92808"/>
  </p:normalViewPr>
  <p:slideViewPr>
    <p:cSldViewPr>
      <p:cViewPr varScale="1">
        <p:scale>
          <a:sx n="63" d="100"/>
          <a:sy n="63" d="100"/>
        </p:scale>
        <p:origin x="1662" y="66"/>
      </p:cViewPr>
      <p:guideLst>
        <p:guide orient="horz" pos="2382"/>
        <p:guide pos="30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3943" cy="35388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73003" y="1"/>
            <a:ext cx="4033943" cy="35388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D8B5A91-15F9-4E02-9F17-30DC40573BE5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699376"/>
            <a:ext cx="4033943" cy="353887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73003" y="6699376"/>
            <a:ext cx="4033943" cy="353887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825DBA62-29B5-4318-A5D1-82C97B7E09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5234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273675" y="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84819-55BA-45CC-A84C-51EB3BB8D3B8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124200" y="881063"/>
            <a:ext cx="3060700" cy="238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30275" y="3394075"/>
            <a:ext cx="7448550" cy="2778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69925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273675" y="669925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A2C4C-6A2E-45EA-AA08-F64C7CBD4A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5759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A2C4C-6A2E-45EA-AA08-F64C7CBD4A96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5243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299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D7D3-DC68-4BAD-88BB-C2E037CF85C6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F511-DC93-4034-9513-CB2815B8B2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41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3575" y="1884363"/>
            <a:ext cx="8385175" cy="31464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63575" y="5059363"/>
            <a:ext cx="8385175" cy="16541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D7D3-DC68-4BAD-88BB-C2E037CF85C6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F511-DC93-4034-9513-CB2815B8B2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864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68338" y="2012950"/>
            <a:ext cx="4116387" cy="47974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37125" y="2012950"/>
            <a:ext cx="4116388" cy="47974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D7D3-DC68-4BAD-88BB-C2E037CF85C6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F511-DC93-4034-9513-CB2815B8B2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797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21849" cy="755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0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5"/>
          <a:srcRect l="14447" r="14447"/>
          <a:stretch/>
        </p:blipFill>
        <p:spPr>
          <a:xfrm>
            <a:off x="-2" y="1607"/>
            <a:ext cx="9721851" cy="7559655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68338" y="403225"/>
            <a:ext cx="8385175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68338" y="2012950"/>
            <a:ext cx="8385175" cy="479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68338" y="7008813"/>
            <a:ext cx="21875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CCED7D3-DC68-4BAD-88BB-C2E037CF85C6}" type="datetimeFigureOut">
              <a:rPr lang="es-CO" smtClean="0"/>
              <a:pPr/>
              <a:t>23/11/2018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221038" y="7008813"/>
            <a:ext cx="32797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865938" y="7008813"/>
            <a:ext cx="21875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B0F511-DC93-4034-9513-CB2815B8B2D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051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laneacionarmenia.gov.co/ficha-basica-municipal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58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413" y="0"/>
            <a:ext cx="7560840" cy="1379862"/>
          </a:xfrm>
          <a:prstGeom prst="rect">
            <a:avLst/>
          </a:prstGeom>
        </p:spPr>
        <p:txBody>
          <a:bodyPr vert="horz" wrap="square" lIns="0" tIns="12697" rIns="0" bIns="0" rtlCol="0" anchor="ctr">
            <a:spAutoFit/>
          </a:bodyPr>
          <a:lstStyle/>
          <a:p>
            <a:pPr marL="22221" algn="ctr">
              <a:lnSpc>
                <a:spcPct val="100000"/>
              </a:lnSpc>
              <a:spcBef>
                <a:spcPts val="100"/>
              </a:spcBef>
            </a:pPr>
            <a:r>
              <a:rPr b="1" spc="-225" dirty="0"/>
              <a:t>IGUALDAD</a:t>
            </a:r>
            <a:endParaRPr b="1" dirty="0"/>
          </a:p>
          <a:p>
            <a:pPr marL="12697" marR="5079">
              <a:lnSpc>
                <a:spcPct val="100000"/>
              </a:lnSpc>
              <a:spcBef>
                <a:spcPts val="110"/>
              </a:spcBef>
            </a:pPr>
            <a:r>
              <a:rPr sz="2000" spc="-210" dirty="0">
                <a:latin typeface="Arial"/>
                <a:cs typeface="Arial"/>
              </a:rPr>
              <a:t>El </a:t>
            </a:r>
            <a:r>
              <a:rPr sz="2000" spc="-220" dirty="0">
                <a:latin typeface="Arial"/>
                <a:cs typeface="Arial"/>
              </a:rPr>
              <a:t>69% </a:t>
            </a:r>
            <a:r>
              <a:rPr sz="2000" spc="-70" dirty="0">
                <a:latin typeface="Arial"/>
                <a:cs typeface="Arial"/>
              </a:rPr>
              <a:t>del </a:t>
            </a:r>
            <a:r>
              <a:rPr sz="2000" spc="-100" dirty="0">
                <a:latin typeface="Arial"/>
                <a:cs typeface="Arial"/>
              </a:rPr>
              <a:t>presupuesto </a:t>
            </a:r>
            <a:r>
              <a:rPr sz="2000" spc="-45" dirty="0">
                <a:latin typeface="Arial"/>
                <a:cs typeface="Arial"/>
              </a:rPr>
              <a:t>participativo </a:t>
            </a:r>
            <a:r>
              <a:rPr sz="2000" spc="-204" dirty="0">
                <a:latin typeface="Arial"/>
                <a:cs typeface="Arial"/>
              </a:rPr>
              <a:t>se </a:t>
            </a:r>
            <a:r>
              <a:rPr sz="2000" spc="-45" dirty="0">
                <a:latin typeface="Arial"/>
                <a:cs typeface="Arial"/>
              </a:rPr>
              <a:t>distribuirá </a:t>
            </a:r>
            <a:r>
              <a:rPr sz="2000" spc="-110" dirty="0">
                <a:latin typeface="Arial"/>
                <a:cs typeface="Arial"/>
              </a:rPr>
              <a:t>en  </a:t>
            </a:r>
            <a:r>
              <a:rPr sz="2000" spc="-90" dirty="0">
                <a:latin typeface="Arial"/>
                <a:cs typeface="Arial"/>
              </a:rPr>
              <a:t>partes </a:t>
            </a:r>
            <a:r>
              <a:rPr sz="2000" spc="-120" dirty="0">
                <a:latin typeface="Arial"/>
                <a:cs typeface="Arial"/>
              </a:rPr>
              <a:t>iguales </a:t>
            </a:r>
            <a:r>
              <a:rPr sz="2000" spc="-114" dirty="0">
                <a:latin typeface="Arial"/>
                <a:cs typeface="Arial"/>
              </a:rPr>
              <a:t>para </a:t>
            </a:r>
            <a:r>
              <a:rPr sz="2000" spc="-165" dirty="0">
                <a:latin typeface="Arial"/>
                <a:cs typeface="Arial"/>
              </a:rPr>
              <a:t>cada </a:t>
            </a:r>
            <a:r>
              <a:rPr sz="2000" spc="-114" dirty="0">
                <a:latin typeface="Arial"/>
                <a:cs typeface="Arial"/>
              </a:rPr>
              <a:t>una </a:t>
            </a:r>
            <a:r>
              <a:rPr sz="2000" spc="-110" dirty="0">
                <a:latin typeface="Arial"/>
                <a:cs typeface="Arial"/>
              </a:rPr>
              <a:t>de </a:t>
            </a:r>
            <a:r>
              <a:rPr sz="2000" spc="-145" dirty="0">
                <a:latin typeface="Arial"/>
                <a:cs typeface="Arial"/>
              </a:rPr>
              <a:t>las </a:t>
            </a:r>
            <a:r>
              <a:rPr sz="2000" spc="-160" dirty="0">
                <a:latin typeface="Arial"/>
                <a:cs typeface="Arial"/>
              </a:rPr>
              <a:t>Áreas </a:t>
            </a:r>
            <a:r>
              <a:rPr sz="2000" spc="-114" dirty="0">
                <a:latin typeface="Arial"/>
                <a:cs typeface="Arial"/>
              </a:rPr>
              <a:t>de  </a:t>
            </a:r>
            <a:r>
              <a:rPr sz="2000" spc="-70" dirty="0">
                <a:latin typeface="Arial"/>
                <a:cs typeface="Arial"/>
              </a:rPr>
              <a:t>Intervención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50" dirty="0">
                <a:latin typeface="Arial"/>
                <a:cs typeface="Arial"/>
              </a:rPr>
              <a:t>así</a:t>
            </a:r>
            <a:r>
              <a:rPr sz="2400" spc="-150" dirty="0"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225027"/>
              </p:ext>
            </p:extLst>
          </p:nvPr>
        </p:nvGraphicFramePr>
        <p:xfrm>
          <a:off x="972493" y="1764407"/>
          <a:ext cx="6840760" cy="45589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959"/>
                <a:gridCol w="4866801"/>
              </a:tblGrid>
              <a:tr h="62327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495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COMUNA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1898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1495"/>
                        </a:spcBef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69% </a:t>
                      </a: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DEL </a:t>
                      </a: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PRESUPUESTO </a:t>
                      </a:r>
                      <a:r>
                        <a:rPr sz="1800" b="1" spc="-1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PARTICIPATIVO</a:t>
                      </a:r>
                      <a:r>
                        <a:rPr sz="1800" b="1" spc="-2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(IGUAL)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898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2366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82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2366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82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2366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82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2366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82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2366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88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2366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88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2366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88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2366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88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2366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88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23668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000" b="1" spc="-1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88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2366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RURAL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88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52884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spc="-2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TOTAL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253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$ 417.450.000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290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" y="94783"/>
            <a:ext cx="8029277" cy="1877911"/>
          </a:xfrm>
          <a:prstGeom prst="rect">
            <a:avLst/>
          </a:prstGeom>
        </p:spPr>
        <p:txBody>
          <a:bodyPr vert="horz" wrap="square" lIns="0" tIns="186016" rIns="0" bIns="0" rtlCol="0" anchor="ctr">
            <a:spAutoFit/>
          </a:bodyPr>
          <a:lstStyle/>
          <a:p>
            <a:pPr marL="12697">
              <a:lnSpc>
                <a:spcPct val="100000"/>
              </a:lnSpc>
              <a:spcBef>
                <a:spcPts val="1465"/>
              </a:spcBef>
            </a:pPr>
            <a:r>
              <a:rPr sz="4399" b="1" spc="-140" dirty="0"/>
              <a:t>SOCIOECONÓMICO</a:t>
            </a:r>
            <a:endParaRPr sz="4399" b="1" dirty="0"/>
          </a:p>
          <a:p>
            <a:pPr marL="20951" marR="5079">
              <a:lnSpc>
                <a:spcPct val="100000"/>
              </a:lnSpc>
              <a:spcBef>
                <a:spcPts val="740"/>
              </a:spcBef>
            </a:pPr>
            <a:r>
              <a:rPr sz="2000" spc="-210" dirty="0">
                <a:latin typeface="Arial"/>
                <a:cs typeface="Arial"/>
              </a:rPr>
              <a:t>El </a:t>
            </a:r>
            <a:r>
              <a:rPr sz="2000" spc="-220" dirty="0">
                <a:latin typeface="Arial"/>
                <a:cs typeface="Arial"/>
              </a:rPr>
              <a:t>20% </a:t>
            </a:r>
            <a:r>
              <a:rPr sz="2000" spc="-70" dirty="0">
                <a:latin typeface="Arial"/>
                <a:cs typeface="Arial"/>
              </a:rPr>
              <a:t>del </a:t>
            </a:r>
            <a:r>
              <a:rPr sz="2000" spc="-125" dirty="0">
                <a:latin typeface="Arial"/>
                <a:cs typeface="Arial"/>
              </a:rPr>
              <a:t>Presupuesto </a:t>
            </a:r>
            <a:r>
              <a:rPr sz="2000" spc="-70" dirty="0">
                <a:latin typeface="Arial"/>
                <a:cs typeface="Arial"/>
              </a:rPr>
              <a:t>Participativo </a:t>
            </a:r>
            <a:r>
              <a:rPr sz="2000" spc="-204" dirty="0">
                <a:latin typeface="Arial"/>
                <a:cs typeface="Arial"/>
              </a:rPr>
              <a:t>se </a:t>
            </a:r>
            <a:r>
              <a:rPr sz="2000" spc="-45" dirty="0">
                <a:latin typeface="Arial"/>
                <a:cs typeface="Arial"/>
              </a:rPr>
              <a:t>distribuirá </a:t>
            </a:r>
            <a:r>
              <a:rPr sz="2000" spc="-114" dirty="0">
                <a:latin typeface="Arial"/>
                <a:cs typeface="Arial"/>
              </a:rPr>
              <a:t>de  </a:t>
            </a:r>
            <a:r>
              <a:rPr sz="2000" spc="-105" dirty="0">
                <a:latin typeface="Arial"/>
                <a:cs typeface="Arial"/>
              </a:rPr>
              <a:t>acuerdo </a:t>
            </a:r>
            <a:r>
              <a:rPr sz="2000" spc="-85" dirty="0">
                <a:latin typeface="Arial"/>
                <a:cs typeface="Arial"/>
              </a:rPr>
              <a:t>al </a:t>
            </a:r>
            <a:r>
              <a:rPr sz="2000" spc="-65" dirty="0">
                <a:latin typeface="Arial"/>
                <a:cs typeface="Arial"/>
              </a:rPr>
              <a:t>estrato </a:t>
            </a:r>
            <a:r>
              <a:rPr sz="2000" spc="-110" dirty="0">
                <a:latin typeface="Arial"/>
                <a:cs typeface="Arial"/>
              </a:rPr>
              <a:t>socioeconómico de </a:t>
            </a:r>
            <a:r>
              <a:rPr sz="2000" spc="-160" dirty="0">
                <a:latin typeface="Arial"/>
                <a:cs typeface="Arial"/>
              </a:rPr>
              <a:t>cada </a:t>
            </a:r>
            <a:r>
              <a:rPr sz="2000" spc="-114" dirty="0">
                <a:latin typeface="Arial"/>
                <a:cs typeface="Arial"/>
              </a:rPr>
              <a:t>una de  </a:t>
            </a:r>
            <a:r>
              <a:rPr sz="2000" spc="-145" dirty="0">
                <a:latin typeface="Arial"/>
                <a:cs typeface="Arial"/>
              </a:rPr>
              <a:t>las </a:t>
            </a:r>
            <a:r>
              <a:rPr sz="2000" spc="-140" dirty="0">
                <a:latin typeface="Arial"/>
                <a:cs typeface="Arial"/>
              </a:rPr>
              <a:t>personas </a:t>
            </a:r>
            <a:r>
              <a:rPr sz="2000" spc="-100" dirty="0">
                <a:latin typeface="Arial"/>
                <a:cs typeface="Arial"/>
              </a:rPr>
              <a:t>que </a:t>
            </a:r>
            <a:r>
              <a:rPr sz="2000" spc="-70" dirty="0">
                <a:latin typeface="Arial"/>
                <a:cs typeface="Arial"/>
              </a:rPr>
              <a:t>habitan </a:t>
            </a:r>
            <a:r>
              <a:rPr sz="2000" spc="-110" dirty="0">
                <a:latin typeface="Arial"/>
                <a:cs typeface="Arial"/>
              </a:rPr>
              <a:t>en </a:t>
            </a:r>
            <a:r>
              <a:rPr sz="2000" spc="-165" dirty="0">
                <a:latin typeface="Arial"/>
                <a:cs typeface="Arial"/>
              </a:rPr>
              <a:t>cada </a:t>
            </a:r>
            <a:r>
              <a:rPr sz="2000" spc="-135" dirty="0">
                <a:latin typeface="Arial"/>
                <a:cs typeface="Arial"/>
              </a:rPr>
              <a:t>Área </a:t>
            </a:r>
            <a:r>
              <a:rPr sz="2000" spc="-114" dirty="0">
                <a:latin typeface="Arial"/>
                <a:cs typeface="Arial"/>
              </a:rPr>
              <a:t>de  </a:t>
            </a:r>
            <a:r>
              <a:rPr sz="2000" spc="-70" dirty="0">
                <a:latin typeface="Arial"/>
                <a:cs typeface="Arial"/>
              </a:rPr>
              <a:t>Intervención.</a:t>
            </a:r>
            <a:endParaRPr sz="200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954349"/>
              </p:ext>
            </p:extLst>
          </p:nvPr>
        </p:nvGraphicFramePr>
        <p:xfrm>
          <a:off x="1908597" y="1970397"/>
          <a:ext cx="5327166" cy="45730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8890"/>
                <a:gridCol w="3468276"/>
              </a:tblGrid>
              <a:tr h="632962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220"/>
                        </a:spcBef>
                      </a:pPr>
                      <a:r>
                        <a:rPr sz="20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COMUNA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15490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734695" marR="547370" indent="-1695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2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20%</a:t>
                      </a:r>
                      <a:r>
                        <a:rPr sz="2000" b="1" spc="-1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b="1" spc="-1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ESTRATIFICACIÓN  </a:t>
                      </a:r>
                      <a:r>
                        <a:rPr sz="200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SOCIOECONÓMICA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25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25052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$ 15.770.154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25052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$ 26.909.046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25052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$ 17.813.660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25052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$ 7.694.845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25052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$ 7.775.755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25052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$ 19.058.163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14259">
                <a:tc>
                  <a:txBody>
                    <a:bodyPr/>
                    <a:lstStyle/>
                    <a:p>
                      <a:pPr marL="12065" algn="ctr">
                        <a:lnSpc>
                          <a:spcPts val="237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$ 5.683.081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25052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$ 5.742.752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25052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$ 4.758.818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25052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spc="-1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$ 7.183.058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25052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RURAL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$ 2.610.668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25052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000" b="1" spc="-2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TOTAL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$ 121.000.000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451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0445" y="86673"/>
            <a:ext cx="4032448" cy="689801"/>
          </a:xfrm>
          <a:prstGeom prst="rect">
            <a:avLst/>
          </a:prstGeom>
        </p:spPr>
        <p:txBody>
          <a:bodyPr vert="horz" wrap="square" lIns="0" tIns="12697" rIns="0" bIns="0" rtlCol="0" anchor="ctr">
            <a:spAutoFit/>
          </a:bodyPr>
          <a:lstStyle/>
          <a:p>
            <a:pPr marL="12697">
              <a:lnSpc>
                <a:spcPct val="100000"/>
              </a:lnSpc>
              <a:spcBef>
                <a:spcPts val="100"/>
              </a:spcBef>
            </a:pPr>
            <a:r>
              <a:rPr sz="4399" b="1" spc="-254" dirty="0"/>
              <a:t>DIFERENCIAL</a:t>
            </a:r>
            <a:endParaRPr sz="4399" b="1" dirty="0"/>
          </a:p>
        </p:txBody>
      </p:sp>
      <p:sp>
        <p:nvSpPr>
          <p:cNvPr id="3" name="object 3"/>
          <p:cNvSpPr txBox="1"/>
          <p:nvPr/>
        </p:nvSpPr>
        <p:spPr>
          <a:xfrm>
            <a:off x="180405" y="757331"/>
            <a:ext cx="7632848" cy="1244974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5079" algn="just">
              <a:spcBef>
                <a:spcPts val="100"/>
              </a:spcBef>
            </a:pPr>
            <a:r>
              <a:rPr sz="2000" spc="-170" dirty="0">
                <a:latin typeface="Arial"/>
                <a:cs typeface="Arial"/>
              </a:rPr>
              <a:t>El </a:t>
            </a:r>
            <a:r>
              <a:rPr sz="2000" spc="-225" dirty="0">
                <a:latin typeface="Arial"/>
                <a:cs typeface="Arial"/>
              </a:rPr>
              <a:t>1% </a:t>
            </a:r>
            <a:r>
              <a:rPr sz="2000" spc="-60" dirty="0">
                <a:latin typeface="Arial"/>
                <a:cs typeface="Arial"/>
              </a:rPr>
              <a:t>del </a:t>
            </a:r>
            <a:r>
              <a:rPr sz="2000" spc="-105" dirty="0">
                <a:latin typeface="Arial"/>
                <a:cs typeface="Arial"/>
              </a:rPr>
              <a:t>Presupuesto </a:t>
            </a:r>
            <a:r>
              <a:rPr sz="2000" spc="-60" dirty="0">
                <a:latin typeface="Arial"/>
                <a:cs typeface="Arial"/>
              </a:rPr>
              <a:t>Participativo </a:t>
            </a:r>
            <a:r>
              <a:rPr sz="2000" spc="-170" dirty="0">
                <a:latin typeface="Arial"/>
                <a:cs typeface="Arial"/>
              </a:rPr>
              <a:t>se </a:t>
            </a:r>
            <a:r>
              <a:rPr sz="2000" spc="-40" dirty="0">
                <a:latin typeface="Arial"/>
                <a:cs typeface="Arial"/>
              </a:rPr>
              <a:t>distribuirá </a:t>
            </a:r>
            <a:r>
              <a:rPr sz="2000" spc="-130" dirty="0">
                <a:latin typeface="Arial"/>
                <a:cs typeface="Arial"/>
              </a:rPr>
              <a:t>según </a:t>
            </a:r>
            <a:r>
              <a:rPr sz="2000" spc="-55" dirty="0">
                <a:latin typeface="Arial"/>
                <a:cs typeface="Arial"/>
              </a:rPr>
              <a:t>el </a:t>
            </a:r>
            <a:r>
              <a:rPr sz="2000" spc="-70" dirty="0">
                <a:latin typeface="Arial"/>
                <a:cs typeface="Arial"/>
              </a:rPr>
              <a:t>enfoque  </a:t>
            </a:r>
            <a:r>
              <a:rPr sz="2000" spc="-60" dirty="0">
                <a:latin typeface="Arial"/>
                <a:cs typeface="Arial"/>
              </a:rPr>
              <a:t>diferencial </a:t>
            </a:r>
            <a:r>
              <a:rPr sz="2000" spc="-95" dirty="0">
                <a:latin typeface="Arial"/>
                <a:cs typeface="Arial"/>
              </a:rPr>
              <a:t>para </a:t>
            </a:r>
            <a:r>
              <a:rPr sz="2000" spc="-55" dirty="0">
                <a:latin typeface="Arial"/>
                <a:cs typeface="Arial"/>
              </a:rPr>
              <a:t>el </a:t>
            </a:r>
            <a:r>
              <a:rPr sz="2000" spc="-75" dirty="0">
                <a:latin typeface="Arial"/>
                <a:cs typeface="Arial"/>
              </a:rPr>
              <a:t>sector </a:t>
            </a:r>
            <a:r>
              <a:rPr sz="2000" spc="-35" dirty="0">
                <a:latin typeface="Arial"/>
                <a:cs typeface="Arial"/>
              </a:rPr>
              <a:t>rural </a:t>
            </a:r>
            <a:r>
              <a:rPr sz="2000" spc="-90" dirty="0">
                <a:latin typeface="Arial"/>
                <a:cs typeface="Arial"/>
              </a:rPr>
              <a:t>dado </a:t>
            </a:r>
            <a:r>
              <a:rPr sz="2000" spc="-80" dirty="0">
                <a:latin typeface="Arial"/>
                <a:cs typeface="Arial"/>
              </a:rPr>
              <a:t>que </a:t>
            </a:r>
            <a:r>
              <a:rPr sz="2000" spc="-90" dirty="0">
                <a:latin typeface="Arial"/>
                <a:cs typeface="Arial"/>
              </a:rPr>
              <a:t>en </a:t>
            </a:r>
            <a:r>
              <a:rPr sz="2000" spc="-110" dirty="0">
                <a:latin typeface="Arial"/>
                <a:cs typeface="Arial"/>
              </a:rPr>
              <a:t>esta Área </a:t>
            </a:r>
            <a:r>
              <a:rPr sz="2000" spc="-90" dirty="0">
                <a:latin typeface="Arial"/>
                <a:cs typeface="Arial"/>
              </a:rPr>
              <a:t>de  </a:t>
            </a:r>
            <a:r>
              <a:rPr sz="2000" spc="-60" dirty="0">
                <a:latin typeface="Arial"/>
                <a:cs typeface="Arial"/>
              </a:rPr>
              <a:t>Intervención </a:t>
            </a:r>
            <a:r>
              <a:rPr sz="2000" spc="-170" dirty="0">
                <a:latin typeface="Arial"/>
                <a:cs typeface="Arial"/>
              </a:rPr>
              <a:t>se </a:t>
            </a:r>
            <a:r>
              <a:rPr sz="2000" spc="-70" dirty="0">
                <a:latin typeface="Arial"/>
                <a:cs typeface="Arial"/>
              </a:rPr>
              <a:t>contemplan </a:t>
            </a:r>
            <a:r>
              <a:rPr sz="2000" spc="-60" dirty="0">
                <a:latin typeface="Arial"/>
                <a:cs typeface="Arial"/>
              </a:rPr>
              <a:t>cuatro </a:t>
            </a:r>
            <a:r>
              <a:rPr sz="2000" spc="-90" dirty="0">
                <a:latin typeface="Arial"/>
                <a:cs typeface="Arial"/>
              </a:rPr>
              <a:t>de los </a:t>
            </a:r>
            <a:r>
              <a:rPr sz="2000" spc="-100" dirty="0">
                <a:latin typeface="Arial"/>
                <a:cs typeface="Arial"/>
              </a:rPr>
              <a:t>23 </a:t>
            </a:r>
            <a:r>
              <a:rPr sz="2000" spc="-90" dirty="0">
                <a:latin typeface="Arial"/>
                <a:cs typeface="Arial"/>
              </a:rPr>
              <a:t>componentes </a:t>
            </a:r>
            <a:r>
              <a:rPr sz="2000" spc="-60" dirty="0">
                <a:latin typeface="Arial"/>
                <a:cs typeface="Arial"/>
              </a:rPr>
              <a:t>del </a:t>
            </a:r>
            <a:r>
              <a:rPr sz="2000" spc="-125" dirty="0">
                <a:latin typeface="Arial"/>
                <a:cs typeface="Arial"/>
              </a:rPr>
              <a:t>Plan  </a:t>
            </a:r>
            <a:r>
              <a:rPr sz="2000" spc="-90" dirty="0">
                <a:latin typeface="Arial"/>
                <a:cs typeface="Arial"/>
              </a:rPr>
              <a:t>de </a:t>
            </a:r>
            <a:r>
              <a:rPr sz="2000" spc="-85" dirty="0">
                <a:latin typeface="Arial"/>
                <a:cs typeface="Arial"/>
              </a:rPr>
              <a:t>Desarrollo </a:t>
            </a:r>
            <a:r>
              <a:rPr sz="2000" spc="-50" dirty="0">
                <a:latin typeface="Arial"/>
                <a:cs typeface="Arial"/>
              </a:rPr>
              <a:t>Municipal </a:t>
            </a:r>
            <a:r>
              <a:rPr sz="2000" spc="-105" dirty="0">
                <a:latin typeface="Arial"/>
                <a:cs typeface="Arial"/>
              </a:rPr>
              <a:t>2016–</a:t>
            </a:r>
            <a:r>
              <a:rPr sz="2000" spc="-204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2019.</a:t>
            </a:r>
            <a:endParaRPr sz="20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939672"/>
              </p:ext>
            </p:extLst>
          </p:nvPr>
        </p:nvGraphicFramePr>
        <p:xfrm>
          <a:off x="1692573" y="2002305"/>
          <a:ext cx="5976664" cy="4359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8946"/>
                <a:gridCol w="3827718"/>
              </a:tblGrid>
              <a:tr h="585629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220"/>
                        </a:spcBef>
                      </a:pPr>
                      <a:r>
                        <a:rPr sz="20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COMUNA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15490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2335"/>
                        </a:lnSpc>
                      </a:pPr>
                      <a:r>
                        <a:rPr sz="20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1%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ENFOQUE</a:t>
                      </a:r>
                      <a:r>
                        <a:rPr sz="2000" b="1" spc="-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DIFERENCIAL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292530">
                <a:tc>
                  <a:txBody>
                    <a:bodyPr/>
                    <a:lstStyle/>
                    <a:p>
                      <a:pPr marL="12065" algn="ctr">
                        <a:lnSpc>
                          <a:spcPts val="2335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2335"/>
                        </a:lnSpc>
                      </a:pPr>
                      <a:r>
                        <a:rPr sz="2000" spc="-1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20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0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292530">
                <a:tc>
                  <a:txBody>
                    <a:bodyPr/>
                    <a:lstStyle/>
                    <a:p>
                      <a:pPr marL="12065" algn="ctr">
                        <a:lnSpc>
                          <a:spcPts val="2335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2335"/>
                        </a:lnSpc>
                      </a:pPr>
                      <a:r>
                        <a:rPr sz="2000" spc="-1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20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92530">
                <a:tc>
                  <a:txBody>
                    <a:bodyPr/>
                    <a:lstStyle/>
                    <a:p>
                      <a:pPr marL="12065" algn="ctr">
                        <a:lnSpc>
                          <a:spcPts val="234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2340"/>
                        </a:lnSpc>
                      </a:pPr>
                      <a:r>
                        <a:rPr sz="2000" spc="-1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20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292530">
                <a:tc>
                  <a:txBody>
                    <a:bodyPr/>
                    <a:lstStyle/>
                    <a:p>
                      <a:pPr marL="12065" algn="ctr">
                        <a:lnSpc>
                          <a:spcPts val="234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2340"/>
                        </a:lnSpc>
                      </a:pPr>
                      <a:r>
                        <a:rPr sz="2000" spc="-1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20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92530">
                <a:tc>
                  <a:txBody>
                    <a:bodyPr/>
                    <a:lstStyle/>
                    <a:p>
                      <a:pPr marL="12065" algn="ctr">
                        <a:lnSpc>
                          <a:spcPts val="234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2340"/>
                        </a:lnSpc>
                      </a:pPr>
                      <a:r>
                        <a:rPr sz="2000" spc="-1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20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292530">
                <a:tc>
                  <a:txBody>
                    <a:bodyPr/>
                    <a:lstStyle/>
                    <a:p>
                      <a:pPr marL="12065" algn="ctr">
                        <a:lnSpc>
                          <a:spcPts val="234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2340"/>
                        </a:lnSpc>
                      </a:pPr>
                      <a:r>
                        <a:rPr sz="2000" spc="-1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20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92530">
                <a:tc>
                  <a:txBody>
                    <a:bodyPr/>
                    <a:lstStyle/>
                    <a:p>
                      <a:pPr marL="12065" algn="ctr">
                        <a:lnSpc>
                          <a:spcPts val="234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2340"/>
                        </a:lnSpc>
                      </a:pPr>
                      <a:r>
                        <a:rPr sz="2000" spc="-1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20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292530">
                <a:tc>
                  <a:txBody>
                    <a:bodyPr/>
                    <a:lstStyle/>
                    <a:p>
                      <a:pPr marL="12065" algn="ctr">
                        <a:lnSpc>
                          <a:spcPts val="234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2340"/>
                        </a:lnSpc>
                      </a:pPr>
                      <a:r>
                        <a:rPr sz="2000" spc="-1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20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92530">
                <a:tc>
                  <a:txBody>
                    <a:bodyPr/>
                    <a:lstStyle/>
                    <a:p>
                      <a:pPr marL="12065" algn="ctr">
                        <a:lnSpc>
                          <a:spcPts val="234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2340"/>
                        </a:lnSpc>
                      </a:pPr>
                      <a:r>
                        <a:rPr sz="2000" spc="-1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20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292530">
                <a:tc>
                  <a:txBody>
                    <a:bodyPr/>
                    <a:lstStyle/>
                    <a:p>
                      <a:pPr marL="11430" algn="ctr">
                        <a:lnSpc>
                          <a:spcPts val="2340"/>
                        </a:lnSpc>
                      </a:pPr>
                      <a:r>
                        <a:rPr sz="2000" b="1" spc="-1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2340"/>
                        </a:lnSpc>
                      </a:pPr>
                      <a:r>
                        <a:rPr sz="2000" spc="-1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20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</a:tr>
              <a:tr h="351263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RURAL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$ 6.050.000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91832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spc="-2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TOTAL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253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$ 6.050.000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550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406" y="-45665"/>
            <a:ext cx="7416824" cy="1804952"/>
          </a:xfrm>
          <a:prstGeom prst="rect">
            <a:avLst/>
          </a:prstGeom>
        </p:spPr>
        <p:txBody>
          <a:bodyPr vert="horz" wrap="square" lIns="0" tIns="139036" rIns="0" bIns="0" rtlCol="0" anchor="ctr">
            <a:spAutoFit/>
          </a:bodyPr>
          <a:lstStyle/>
          <a:p>
            <a:pPr marL="12697">
              <a:lnSpc>
                <a:spcPct val="100000"/>
              </a:lnSpc>
              <a:spcBef>
                <a:spcPts val="1095"/>
              </a:spcBef>
            </a:pPr>
            <a:r>
              <a:rPr b="1" spc="-254" dirty="0">
                <a:latin typeface="+mn-lt"/>
                <a:cs typeface="Trebuchet MS"/>
              </a:rPr>
              <a:t>POBLACIONAL</a:t>
            </a:r>
            <a:endParaRPr b="1" dirty="0">
              <a:latin typeface="+mn-lt"/>
              <a:cs typeface="Trebuchet MS"/>
            </a:endParaRPr>
          </a:p>
          <a:p>
            <a:pPr marL="31109" marR="5079">
              <a:lnSpc>
                <a:spcPct val="100000"/>
              </a:lnSpc>
              <a:spcBef>
                <a:spcPts val="500"/>
              </a:spcBef>
            </a:pPr>
            <a:r>
              <a:rPr sz="2000" spc="-210" dirty="0">
                <a:latin typeface="Arial"/>
                <a:cs typeface="Arial"/>
              </a:rPr>
              <a:t>El </a:t>
            </a:r>
            <a:r>
              <a:rPr sz="2000" spc="-220" dirty="0">
                <a:latin typeface="Arial"/>
                <a:cs typeface="Arial"/>
              </a:rPr>
              <a:t>10% </a:t>
            </a:r>
            <a:r>
              <a:rPr sz="2000" spc="-70" dirty="0">
                <a:latin typeface="Arial"/>
                <a:cs typeface="Arial"/>
              </a:rPr>
              <a:t>del </a:t>
            </a:r>
            <a:r>
              <a:rPr sz="2000" spc="-125" dirty="0">
                <a:latin typeface="Arial"/>
                <a:cs typeface="Arial"/>
              </a:rPr>
              <a:t>Presupuesto </a:t>
            </a:r>
            <a:r>
              <a:rPr sz="2000" spc="-75" dirty="0">
                <a:latin typeface="Arial"/>
                <a:cs typeface="Arial"/>
              </a:rPr>
              <a:t>Participativo </a:t>
            </a:r>
            <a:r>
              <a:rPr sz="2000" spc="-204" dirty="0">
                <a:latin typeface="Arial"/>
                <a:cs typeface="Arial"/>
              </a:rPr>
              <a:t>se </a:t>
            </a:r>
            <a:r>
              <a:rPr sz="2000" spc="-45" dirty="0">
                <a:latin typeface="Arial"/>
                <a:cs typeface="Arial"/>
              </a:rPr>
              <a:t>distribuirá </a:t>
            </a:r>
            <a:r>
              <a:rPr sz="2000" spc="-114" dirty="0">
                <a:latin typeface="Arial"/>
                <a:cs typeface="Arial"/>
              </a:rPr>
              <a:t>de  </a:t>
            </a:r>
            <a:r>
              <a:rPr sz="2000" spc="-105" dirty="0">
                <a:latin typeface="Arial"/>
                <a:cs typeface="Arial"/>
              </a:rPr>
              <a:t>acuerdo </a:t>
            </a:r>
            <a:r>
              <a:rPr sz="2000" spc="-185" dirty="0">
                <a:latin typeface="Arial"/>
                <a:cs typeface="Arial"/>
              </a:rPr>
              <a:t>a </a:t>
            </a:r>
            <a:r>
              <a:rPr sz="2000" spc="-85" dirty="0">
                <a:latin typeface="Arial"/>
                <a:cs typeface="Arial"/>
              </a:rPr>
              <a:t>la población </a:t>
            </a:r>
            <a:r>
              <a:rPr sz="2000" spc="-110" dirty="0">
                <a:latin typeface="Arial"/>
                <a:cs typeface="Arial"/>
              </a:rPr>
              <a:t>de </a:t>
            </a:r>
            <a:r>
              <a:rPr sz="2000" spc="-165" dirty="0">
                <a:latin typeface="Arial"/>
                <a:cs typeface="Arial"/>
              </a:rPr>
              <a:t>cada </a:t>
            </a:r>
            <a:r>
              <a:rPr sz="2000" spc="-114" dirty="0">
                <a:latin typeface="Arial"/>
                <a:cs typeface="Arial"/>
              </a:rPr>
              <a:t>una </a:t>
            </a:r>
            <a:r>
              <a:rPr sz="2000" spc="-110" dirty="0">
                <a:latin typeface="Arial"/>
                <a:cs typeface="Arial"/>
              </a:rPr>
              <a:t>de </a:t>
            </a:r>
            <a:r>
              <a:rPr sz="2000" spc="-145" dirty="0">
                <a:latin typeface="Arial"/>
                <a:cs typeface="Arial"/>
              </a:rPr>
              <a:t>las </a:t>
            </a:r>
            <a:r>
              <a:rPr sz="2000" spc="-140" dirty="0">
                <a:latin typeface="Arial"/>
                <a:cs typeface="Arial"/>
              </a:rPr>
              <a:t>personas </a:t>
            </a:r>
            <a:r>
              <a:rPr sz="2000" spc="-105" dirty="0">
                <a:latin typeface="Arial"/>
                <a:cs typeface="Arial"/>
              </a:rPr>
              <a:t>que  </a:t>
            </a:r>
            <a:r>
              <a:rPr sz="2000" spc="-70" dirty="0">
                <a:latin typeface="Arial"/>
                <a:cs typeface="Arial"/>
              </a:rPr>
              <a:t>habitan </a:t>
            </a:r>
            <a:r>
              <a:rPr sz="2000" spc="-110" dirty="0">
                <a:latin typeface="Arial"/>
                <a:cs typeface="Arial"/>
              </a:rPr>
              <a:t>en </a:t>
            </a:r>
            <a:r>
              <a:rPr sz="2000" spc="-165" dirty="0">
                <a:latin typeface="Arial"/>
                <a:cs typeface="Arial"/>
              </a:rPr>
              <a:t>cada </a:t>
            </a:r>
            <a:r>
              <a:rPr sz="2000" spc="-135" dirty="0">
                <a:latin typeface="Arial"/>
                <a:cs typeface="Arial"/>
              </a:rPr>
              <a:t>Área </a:t>
            </a:r>
            <a:r>
              <a:rPr sz="2000" spc="-110" dirty="0">
                <a:latin typeface="Arial"/>
                <a:cs typeface="Arial"/>
              </a:rPr>
              <a:t>de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Intervención.</a:t>
            </a:r>
            <a:endParaRPr sz="200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868384"/>
              </p:ext>
            </p:extLst>
          </p:nvPr>
        </p:nvGraphicFramePr>
        <p:xfrm>
          <a:off x="1980605" y="1728038"/>
          <a:ext cx="5398907" cy="46688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961"/>
                <a:gridCol w="3068946"/>
              </a:tblGrid>
              <a:tr h="36885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COMUNA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22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000" b="1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10%</a:t>
                      </a:r>
                      <a:r>
                        <a:rPr sz="2000" b="1" spc="-18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POBLACIÓN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22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56795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650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$ 6.344.676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56795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650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$ 11.562.769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56795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1714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$ 7.045.334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56795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714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$ 2.662.943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56795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714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$ 3.349.470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56795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714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$ 8.233.888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56795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714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$ 3.295.776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56795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714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$ 2.347.637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56795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714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$ 3.105.421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5679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b="1" spc="-1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714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$ 10.932.358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56795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RURAL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777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$ 1.619.728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5679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b="1" spc="-2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TOTAL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1777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$ 60.500.000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317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683" y="0"/>
            <a:ext cx="7176533" cy="1369407"/>
          </a:xfrm>
          <a:prstGeom prst="rect">
            <a:avLst/>
          </a:prstGeom>
        </p:spPr>
        <p:txBody>
          <a:bodyPr vert="horz" wrap="square" lIns="0" tIns="265374" rIns="0" bIns="0" rtlCol="0" anchor="ctr">
            <a:spAutoFit/>
          </a:bodyPr>
          <a:lstStyle/>
          <a:p>
            <a:pPr marL="12697">
              <a:lnSpc>
                <a:spcPct val="100000"/>
              </a:lnSpc>
              <a:spcBef>
                <a:spcPts val="2090"/>
              </a:spcBef>
            </a:pPr>
            <a:r>
              <a:rPr sz="4399" b="1" spc="-165" dirty="0"/>
              <a:t>DISTRIBUCIÓN</a:t>
            </a:r>
            <a:r>
              <a:rPr sz="4399" b="1" spc="-375" dirty="0"/>
              <a:t> </a:t>
            </a:r>
            <a:r>
              <a:rPr sz="4399" b="1" spc="-265" dirty="0"/>
              <a:t>FINAL</a:t>
            </a:r>
            <a:endParaRPr sz="4399" b="1" dirty="0"/>
          </a:p>
          <a:p>
            <a:pPr marL="13332">
              <a:lnSpc>
                <a:spcPct val="100000"/>
              </a:lnSpc>
              <a:spcBef>
                <a:spcPts val="910"/>
              </a:spcBef>
            </a:pPr>
            <a:r>
              <a:rPr sz="2000" spc="-170" dirty="0"/>
              <a:t>La</a:t>
            </a:r>
            <a:r>
              <a:rPr sz="2000" spc="-150" dirty="0"/>
              <a:t> </a:t>
            </a:r>
            <a:r>
              <a:rPr sz="2000" spc="-105" dirty="0"/>
              <a:t>distribución</a:t>
            </a:r>
            <a:r>
              <a:rPr sz="2000" spc="-204" dirty="0"/>
              <a:t> </a:t>
            </a:r>
            <a:r>
              <a:rPr sz="2000" spc="-105" dirty="0"/>
              <a:t>final</a:t>
            </a:r>
            <a:r>
              <a:rPr sz="2000" spc="-155" dirty="0"/>
              <a:t> </a:t>
            </a:r>
            <a:r>
              <a:rPr sz="2000" spc="-110" dirty="0"/>
              <a:t>del</a:t>
            </a:r>
            <a:r>
              <a:rPr sz="2000" spc="-150" dirty="0"/>
              <a:t> </a:t>
            </a:r>
            <a:r>
              <a:rPr sz="2000" spc="-110" dirty="0"/>
              <a:t>presupuesto</a:t>
            </a:r>
            <a:r>
              <a:rPr sz="2000" spc="-165" dirty="0"/>
              <a:t> </a:t>
            </a:r>
            <a:r>
              <a:rPr sz="2000" spc="-105" dirty="0"/>
              <a:t>se</a:t>
            </a:r>
            <a:r>
              <a:rPr sz="2000" spc="-160" dirty="0"/>
              <a:t> </a:t>
            </a:r>
            <a:r>
              <a:rPr sz="2000" spc="-105" dirty="0"/>
              <a:t>haría</a:t>
            </a:r>
            <a:r>
              <a:rPr sz="2000" spc="-155" dirty="0"/>
              <a:t> </a:t>
            </a:r>
            <a:r>
              <a:rPr sz="2000" spc="-114" dirty="0"/>
              <a:t>de</a:t>
            </a:r>
            <a:r>
              <a:rPr sz="2000" spc="-160" dirty="0"/>
              <a:t> </a:t>
            </a:r>
            <a:r>
              <a:rPr sz="2000" spc="-90" dirty="0"/>
              <a:t>la</a:t>
            </a:r>
            <a:r>
              <a:rPr sz="2000" spc="-150" dirty="0"/>
              <a:t> </a:t>
            </a:r>
            <a:r>
              <a:rPr sz="2000" spc="-110" dirty="0"/>
              <a:t>siguiente</a:t>
            </a:r>
            <a:r>
              <a:rPr sz="2000" spc="-170" dirty="0"/>
              <a:t> </a:t>
            </a:r>
            <a:r>
              <a:rPr sz="2000" spc="-114" dirty="0"/>
              <a:t>manera</a:t>
            </a:r>
            <a:endParaRPr sz="2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8710"/>
              </p:ext>
            </p:extLst>
          </p:nvPr>
        </p:nvGraphicFramePr>
        <p:xfrm>
          <a:off x="11590" y="1800626"/>
          <a:ext cx="9721849" cy="57606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0853"/>
                <a:gridCol w="1578048"/>
                <a:gridCol w="2277449"/>
                <a:gridCol w="1488750"/>
                <a:gridCol w="1608032"/>
                <a:gridCol w="1548717"/>
              </a:tblGrid>
              <a:tr h="13933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COMUNA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47625" indent="-635" algn="ctr">
                        <a:lnSpc>
                          <a:spcPts val="2160"/>
                        </a:lnSpc>
                        <a:spcBef>
                          <a:spcPts val="40"/>
                        </a:spcBef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69% </a:t>
                      </a: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DEL  </a:t>
                      </a: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PRESUPUESTO  </a:t>
                      </a:r>
                      <a:r>
                        <a:rPr sz="18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TI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800" b="1" spc="-1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800" b="1" spc="-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TI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  <a:p>
                      <a:pPr marL="12700" algn="ctr">
                        <a:lnSpc>
                          <a:spcPts val="2090"/>
                        </a:lnSpc>
                      </a:pPr>
                      <a:r>
                        <a:rPr sz="1800" b="1" spc="-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(IGUAL)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50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6510" algn="ctr">
                        <a:lnSpc>
                          <a:spcPct val="100000"/>
                        </a:lnSpc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20%</a:t>
                      </a:r>
                      <a:r>
                        <a:rPr sz="1800" b="1" spc="-1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ESTRATIFICACIÓN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80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SOCIOECONÓMICA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1%</a:t>
                      </a:r>
                      <a:r>
                        <a:rPr sz="1800" b="1" spc="-2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ENFOQUE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DIFERENCIAL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10%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800" b="1" spc="-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POBLACIÓN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800" b="1" spc="-2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TOTAL</a:t>
                      </a:r>
                      <a:r>
                        <a:rPr sz="1800" b="1" spc="-1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POR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COMUNA</a:t>
                      </a: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</a:tr>
              <a:tr h="34437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745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$ 15.770.154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$ 6.344.676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$ 60.064.829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44973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745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$ 26.909.046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$ 11.562.769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$ 76.421.815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44973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745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$ 17.813.660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$ 7.045.334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$ 62.808.993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44973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745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$ 7.694.845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$ 2.662.943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$ 48.307.788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4437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745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$ 7.775.755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$ 3.349.470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$ 49.075.226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44973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745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$ 19.058.163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$ 8.233.888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$ 65.242.051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44973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745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$ 5.683.081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$ 3.295.776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$ 46.928.856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4437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809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$ 5.742.752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$ 2.347.637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$ 46.040.389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44973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809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$ 4.758.818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$ 3.105.421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$ 45.814.240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44973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1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809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$ 7.183.058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$ 10.932.358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$ 56.065.416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44973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RURAL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809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$ 37.950.000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$ 2.610.668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$ 6.050.000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$ 1.619.728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$ 48.230.396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574357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800" b="1" spc="-20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TOTAL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5998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$ 417.450.000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$ 121.000.000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$ 6.050.000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$ 60.500.000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$ 605.000.000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411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8637" y="396255"/>
            <a:ext cx="4150124" cy="756761"/>
          </a:xfrm>
          <a:prstGeom prst="rect">
            <a:avLst/>
          </a:prstGeom>
        </p:spPr>
        <p:txBody>
          <a:bodyPr vert="horz" wrap="square" lIns="0" tIns="12697" rIns="0" bIns="0" rtlCol="0" anchor="ctr">
            <a:spAutoFit/>
          </a:bodyPr>
          <a:lstStyle/>
          <a:p>
            <a:pPr marL="12697">
              <a:lnSpc>
                <a:spcPct val="100000"/>
              </a:lnSpc>
              <a:spcBef>
                <a:spcPts val="100"/>
              </a:spcBef>
            </a:pPr>
            <a:r>
              <a:rPr sz="4799" b="1" spc="-125" dirty="0">
                <a:latin typeface="+mn-lt"/>
                <a:cs typeface="Trebuchet MS"/>
              </a:rPr>
              <a:t>NORMATIVIDAD</a:t>
            </a:r>
            <a:endParaRPr sz="4799" b="1" dirty="0">
              <a:latin typeface="+mn-lt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6429" y="1476375"/>
            <a:ext cx="8800256" cy="4553166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355529" indent="-342831">
              <a:spcBef>
                <a:spcPts val="105"/>
              </a:spcBef>
              <a:buChar char="•"/>
              <a:tabLst>
                <a:tab pos="354894" algn="l"/>
                <a:tab pos="355529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Constitución Política de Colombia. Art. 38. Libre</a:t>
            </a:r>
            <a:r>
              <a:rPr sz="2000" spc="-2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asociación.</a:t>
            </a:r>
          </a:p>
          <a:p>
            <a:pPr>
              <a:spcBef>
                <a:spcPts val="5"/>
              </a:spcBef>
              <a:buFont typeface="Arial"/>
              <a:buChar char="•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529" indent="-342831">
              <a:buChar char="•"/>
              <a:tabLst>
                <a:tab pos="354894" algn="l"/>
                <a:tab pos="355529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Ley 152 de 1994. Art. 33.</a:t>
            </a:r>
            <a:r>
              <a:rPr sz="2000" spc="-4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Autoridades e instancias de planeación.</a:t>
            </a:r>
          </a:p>
          <a:p>
            <a:pPr>
              <a:spcBef>
                <a:spcPts val="5"/>
              </a:spcBef>
              <a:buFont typeface="Arial"/>
              <a:buChar char="•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529" indent="-342831">
              <a:buChar char="•"/>
              <a:tabLst>
                <a:tab pos="354894" algn="l"/>
                <a:tab pos="355529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Ley 743 de 2002. Art. 4. Fundamentos del Desarrollo de la</a:t>
            </a:r>
            <a:r>
              <a:rPr sz="2000" spc="-3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Comunidad.</a:t>
            </a:r>
          </a:p>
          <a:p>
            <a:pPr>
              <a:spcBef>
                <a:spcPts val="50"/>
              </a:spcBef>
              <a:buFont typeface="Arial"/>
              <a:buChar char="•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529" marR="5079" indent="-342831">
              <a:lnSpc>
                <a:spcPts val="2160"/>
              </a:lnSpc>
              <a:buChar char="•"/>
              <a:tabLst>
                <a:tab pos="354894" algn="l"/>
                <a:tab pos="355529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Ley 1551 de 2012. Artículos 4, 5 y 6. Principios Rectores del Ejercicio</a:t>
            </a:r>
            <a:r>
              <a:rPr sz="2000" spc="-3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de  la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Competencia.</a:t>
            </a:r>
          </a:p>
          <a:p>
            <a:pPr>
              <a:spcBef>
                <a:spcPts val="30"/>
              </a:spcBef>
              <a:buFont typeface="Arial"/>
              <a:buChar char="•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529" indent="-342831">
              <a:buChar char="•"/>
              <a:tabLst>
                <a:tab pos="354894" algn="l"/>
                <a:tab pos="355529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Ley 1757 de 2015. Estatuto de Participación</a:t>
            </a:r>
            <a:r>
              <a:rPr sz="2000"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Ciudadana.</a:t>
            </a:r>
          </a:p>
          <a:p>
            <a:pPr>
              <a:spcBef>
                <a:spcPts val="50"/>
              </a:spcBef>
              <a:buFont typeface="Arial"/>
              <a:buChar char="•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529" marR="854539" indent="-342831">
              <a:lnSpc>
                <a:spcPts val="2160"/>
              </a:lnSpc>
              <a:buChar char="•"/>
              <a:tabLst>
                <a:tab pos="354894" algn="l"/>
                <a:tab pos="355529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Acuerdo 001 de 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2011.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Art. 12 al 16. Mecanismos de</a:t>
            </a:r>
            <a:r>
              <a:rPr sz="2000" spc="-2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Planificación  Comunitaria.</a:t>
            </a:r>
          </a:p>
          <a:p>
            <a:pPr>
              <a:spcBef>
                <a:spcPts val="30"/>
              </a:spcBef>
              <a:buFont typeface="Arial"/>
              <a:buChar char="•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529" indent="-342831">
              <a:buChar char="•"/>
              <a:tabLst>
                <a:tab pos="354894" algn="l"/>
                <a:tab pos="355529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Decreto </a:t>
            </a:r>
            <a:r>
              <a:rPr sz="2000" spc="-95" dirty="0">
                <a:latin typeface="Arial" panose="020B0604020202020204" pitchFamily="34" charset="0"/>
                <a:cs typeface="Arial" panose="020B0604020202020204" pitchFamily="34" charset="0"/>
              </a:rPr>
              <a:t>111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– Articulo 12 – “PRINCIPIO DE</a:t>
            </a:r>
            <a:r>
              <a:rPr sz="2000" spc="-2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ANUALIDAD”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73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301" y="2073618"/>
            <a:ext cx="7060352" cy="360604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697">
              <a:spcBef>
                <a:spcPts val="95"/>
              </a:spcBef>
              <a:tabLst>
                <a:tab pos="721216" algn="l"/>
                <a:tab pos="2272845" algn="l"/>
                <a:tab pos="2815662" algn="l"/>
              </a:tabLst>
            </a:pPr>
            <a:r>
              <a:rPr sz="2200" b="1" spc="-5" dirty="0">
                <a:latin typeface="Arial"/>
                <a:cs typeface="Arial"/>
              </a:rPr>
              <a:t>DEL	PROCESO	DE	PLANIFICACIÓN</a:t>
            </a:r>
            <a:r>
              <a:rPr sz="2200" b="1" spc="15" dirty="0">
                <a:latin typeface="Arial"/>
                <a:cs typeface="Arial"/>
              </a:rPr>
              <a:t> </a:t>
            </a:r>
            <a:r>
              <a:rPr sz="2200" b="1" spc="-20" dirty="0">
                <a:latin typeface="Arial"/>
                <a:cs typeface="Arial"/>
              </a:rPr>
              <a:t>COMUNITARIA</a:t>
            </a:r>
            <a:endParaRPr sz="2200" dirty="0">
              <a:latin typeface="Arial"/>
              <a:cs typeface="Arial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270634" y="3043903"/>
            <a:ext cx="9253193" cy="3226542"/>
            <a:chOff x="270635" y="3367460"/>
            <a:chExt cx="8577684" cy="3226542"/>
          </a:xfrm>
        </p:grpSpPr>
        <p:sp>
          <p:nvSpPr>
            <p:cNvPr id="3" name="object 3"/>
            <p:cNvSpPr txBox="1"/>
            <p:nvPr/>
          </p:nvSpPr>
          <p:spPr>
            <a:xfrm>
              <a:off x="1919588" y="3367460"/>
              <a:ext cx="2410589" cy="360604"/>
            </a:xfrm>
            <a:prstGeom prst="rect">
              <a:avLst/>
            </a:prstGeom>
          </p:spPr>
          <p:txBody>
            <a:bodyPr vert="horz" wrap="square" lIns="0" tIns="12062" rIns="0" bIns="0" rtlCol="0">
              <a:spAutoFit/>
            </a:bodyPr>
            <a:lstStyle/>
            <a:p>
              <a:pPr marL="12697">
                <a:spcBef>
                  <a:spcPts val="95"/>
                </a:spcBef>
                <a:tabLst>
                  <a:tab pos="707249" algn="l"/>
                </a:tabLst>
              </a:pPr>
              <a:r>
                <a:rPr sz="2200" b="1" spc="-5" dirty="0">
                  <a:latin typeface="Arial"/>
                  <a:cs typeface="Arial"/>
                </a:rPr>
                <a:t>23º.	DEFINICIÓN.</a:t>
              </a:r>
              <a:endParaRPr sz="2200" dirty="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4508574" y="3367460"/>
              <a:ext cx="4338679" cy="360604"/>
            </a:xfrm>
            <a:prstGeom prst="rect">
              <a:avLst/>
            </a:prstGeom>
          </p:spPr>
          <p:txBody>
            <a:bodyPr vert="horz" wrap="square" lIns="0" tIns="12062" rIns="0" bIns="0" rtlCol="0">
              <a:spAutoFit/>
            </a:bodyPr>
            <a:lstStyle/>
            <a:p>
              <a:pPr marL="12697">
                <a:spcBef>
                  <a:spcPts val="95"/>
                </a:spcBef>
                <a:tabLst>
                  <a:tab pos="542816" algn="l"/>
                  <a:tab pos="1213242" algn="l"/>
                  <a:tab pos="2907718" algn="l"/>
                  <a:tab pos="3424505" algn="l"/>
                </a:tabLst>
              </a:pPr>
              <a:r>
                <a:rPr sz="2200" spc="-5" dirty="0">
                  <a:latin typeface="Arial"/>
                  <a:cs typeface="Arial"/>
                </a:rPr>
                <a:t>Es	una	herramienta	de	gestión</a:t>
              </a:r>
              <a:endParaRPr sz="2200" dirty="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270635" y="3367460"/>
              <a:ext cx="1516697" cy="695814"/>
            </a:xfrm>
            <a:prstGeom prst="rect">
              <a:avLst/>
            </a:prstGeom>
          </p:spPr>
          <p:txBody>
            <a:bodyPr vert="horz" wrap="square" lIns="0" tIns="12062" rIns="0" bIns="0" rtlCol="0">
              <a:spAutoFit/>
            </a:bodyPr>
            <a:lstStyle/>
            <a:p>
              <a:pPr marL="12697">
                <a:spcBef>
                  <a:spcPts val="95"/>
                </a:spcBef>
              </a:pPr>
              <a:r>
                <a:rPr sz="2200" b="1" spc="-5" dirty="0">
                  <a:latin typeface="Arial"/>
                  <a:cs typeface="Arial"/>
                </a:rPr>
                <a:t>ARTÍCULO</a:t>
              </a:r>
              <a:endParaRPr sz="2200" dirty="0">
                <a:latin typeface="Arial"/>
                <a:cs typeface="Arial"/>
              </a:endParaRPr>
            </a:p>
            <a:p>
              <a:pPr marL="12697"/>
              <a:r>
                <a:rPr sz="2200" spc="-5" dirty="0">
                  <a:latin typeface="Arial"/>
                  <a:cs typeface="Arial"/>
                </a:rPr>
                <a:t>participativa</a:t>
              </a:r>
              <a:endParaRPr sz="2200" dirty="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1988153" y="3702365"/>
              <a:ext cx="6857194" cy="360604"/>
            </a:xfrm>
            <a:prstGeom prst="rect">
              <a:avLst/>
            </a:prstGeom>
          </p:spPr>
          <p:txBody>
            <a:bodyPr vert="horz" wrap="square" lIns="0" tIns="12062" rIns="0" bIns="0" rtlCol="0">
              <a:spAutoFit/>
            </a:bodyPr>
            <a:lstStyle/>
            <a:p>
              <a:pPr marL="12697">
                <a:spcBef>
                  <a:spcPts val="95"/>
                </a:spcBef>
              </a:pPr>
              <a:r>
                <a:rPr sz="2200" spc="-5" dirty="0">
                  <a:latin typeface="Arial"/>
                  <a:cs typeface="Arial"/>
                </a:rPr>
                <a:t>para</a:t>
              </a:r>
              <a:r>
                <a:rPr sz="2200" spc="285" dirty="0">
                  <a:latin typeface="Arial"/>
                  <a:cs typeface="Arial"/>
                </a:rPr>
                <a:t> </a:t>
              </a:r>
              <a:r>
                <a:rPr sz="2200" spc="-5" dirty="0">
                  <a:latin typeface="Arial"/>
                  <a:cs typeface="Arial"/>
                </a:rPr>
                <a:t>que</a:t>
              </a:r>
              <a:r>
                <a:rPr sz="2200" spc="280" dirty="0">
                  <a:latin typeface="Arial"/>
                  <a:cs typeface="Arial"/>
                </a:rPr>
                <a:t> </a:t>
              </a:r>
              <a:r>
                <a:rPr sz="2200" spc="5" dirty="0">
                  <a:latin typeface="Arial"/>
                  <a:cs typeface="Arial"/>
                </a:rPr>
                <a:t>la</a:t>
              </a:r>
              <a:r>
                <a:rPr sz="2200" spc="285" dirty="0">
                  <a:latin typeface="Arial"/>
                  <a:cs typeface="Arial"/>
                </a:rPr>
                <a:t> </a:t>
              </a:r>
              <a:r>
                <a:rPr sz="2200" spc="-5" dirty="0">
                  <a:latin typeface="Arial"/>
                  <a:cs typeface="Arial"/>
                </a:rPr>
                <a:t>destinación</a:t>
              </a:r>
              <a:r>
                <a:rPr sz="2200" spc="285" dirty="0">
                  <a:latin typeface="Arial"/>
                  <a:cs typeface="Arial"/>
                </a:rPr>
                <a:t> </a:t>
              </a:r>
              <a:r>
                <a:rPr sz="2200" spc="-5" dirty="0">
                  <a:latin typeface="Arial"/>
                  <a:cs typeface="Arial"/>
                </a:rPr>
                <a:t>de</a:t>
              </a:r>
              <a:r>
                <a:rPr sz="2200" spc="290" dirty="0">
                  <a:latin typeface="Arial"/>
                  <a:cs typeface="Arial"/>
                </a:rPr>
                <a:t> </a:t>
              </a:r>
              <a:r>
                <a:rPr sz="2200" spc="-5" dirty="0">
                  <a:latin typeface="Arial"/>
                  <a:cs typeface="Arial"/>
                </a:rPr>
                <a:t>una</a:t>
              </a:r>
              <a:r>
                <a:rPr sz="2200" spc="280" dirty="0">
                  <a:latin typeface="Arial"/>
                  <a:cs typeface="Arial"/>
                </a:rPr>
                <a:t> </a:t>
              </a:r>
              <a:r>
                <a:rPr sz="2200" dirty="0">
                  <a:latin typeface="Arial"/>
                  <a:cs typeface="Arial"/>
                </a:rPr>
                <a:t>parte</a:t>
              </a:r>
              <a:r>
                <a:rPr sz="2200" spc="285" dirty="0">
                  <a:latin typeface="Arial"/>
                  <a:cs typeface="Arial"/>
                </a:rPr>
                <a:t> </a:t>
              </a:r>
              <a:r>
                <a:rPr sz="2200" spc="-5" dirty="0">
                  <a:latin typeface="Arial"/>
                  <a:cs typeface="Arial"/>
                </a:rPr>
                <a:t>de</a:t>
              </a:r>
              <a:r>
                <a:rPr sz="2200" spc="280" dirty="0">
                  <a:latin typeface="Arial"/>
                  <a:cs typeface="Arial"/>
                </a:rPr>
                <a:t> </a:t>
              </a:r>
              <a:r>
                <a:rPr sz="2200" spc="-5" dirty="0">
                  <a:latin typeface="Arial"/>
                  <a:cs typeface="Arial"/>
                </a:rPr>
                <a:t>los</a:t>
              </a:r>
              <a:r>
                <a:rPr sz="2200" spc="310" dirty="0">
                  <a:latin typeface="Arial"/>
                  <a:cs typeface="Arial"/>
                </a:rPr>
                <a:t> </a:t>
              </a:r>
              <a:r>
                <a:rPr sz="2200" spc="-5" dirty="0">
                  <a:latin typeface="Arial"/>
                  <a:cs typeface="Arial"/>
                </a:rPr>
                <a:t>recursos</a:t>
              </a:r>
              <a:endParaRPr sz="2200" dirty="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270635" y="4058712"/>
              <a:ext cx="8577684" cy="2535290"/>
            </a:xfrm>
            <a:prstGeom prst="rect">
              <a:avLst/>
            </a:prstGeom>
          </p:spPr>
          <p:txBody>
            <a:bodyPr vert="horz" wrap="square" lIns="0" tIns="12062" rIns="0" bIns="0" rtlCol="0">
              <a:spAutoFit/>
            </a:bodyPr>
            <a:lstStyle/>
            <a:p>
              <a:pPr marL="12697" marR="5079" algn="just">
                <a:spcBef>
                  <a:spcPts val="95"/>
                </a:spcBef>
              </a:pPr>
              <a:r>
                <a:rPr sz="2200" spc="-5" dirty="0">
                  <a:latin typeface="Arial" panose="020B0604020202020204" pitchFamily="34" charset="0"/>
                  <a:cs typeface="Arial" panose="020B0604020202020204" pitchFamily="34" charset="0"/>
                </a:rPr>
                <a:t>públicos de inversión </a:t>
              </a:r>
              <a:r>
                <a:rPr sz="2200" dirty="0">
                  <a:latin typeface="Arial" panose="020B0604020202020204" pitchFamily="34" charset="0"/>
                  <a:cs typeface="Arial" panose="020B0604020202020204" pitchFamily="34" charset="0"/>
                </a:rPr>
                <a:t>resulte </a:t>
              </a:r>
              <a:r>
                <a:rPr sz="2200" spc="-5" dirty="0">
                  <a:latin typeface="Arial" panose="020B0604020202020204" pitchFamily="34" charset="0"/>
                  <a:cs typeface="Arial" panose="020B0604020202020204" pitchFamily="34" charset="0"/>
                </a:rPr>
                <a:t>de una decisión compartida con los  actores</a:t>
              </a:r>
              <a:r>
                <a:rPr sz="2200" spc="5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2200" dirty="0">
                  <a:latin typeface="Arial" panose="020B0604020202020204" pitchFamily="34" charset="0"/>
                  <a:cs typeface="Arial" panose="020B0604020202020204" pitchFamily="34" charset="0"/>
                </a:rPr>
                <a:t>comunitarios.</a:t>
              </a:r>
            </a:p>
            <a:p>
              <a:pPr>
                <a:spcBef>
                  <a:spcPts val="15"/>
                </a:spcBef>
              </a:pPr>
              <a:endParaRPr sz="3199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2697" marR="6984" algn="just"/>
              <a:r>
                <a:rPr sz="2200" spc="-5" dirty="0">
                  <a:latin typeface="Arial" panose="020B0604020202020204" pitchFamily="34" charset="0"/>
                  <a:cs typeface="Arial" panose="020B0604020202020204" pitchFamily="34" charset="0"/>
                </a:rPr>
                <a:t>De esta forma, el </a:t>
              </a:r>
              <a:r>
                <a:rPr sz="2200" dirty="0">
                  <a:latin typeface="Arial" panose="020B0604020202020204" pitchFamily="34" charset="0"/>
                  <a:cs typeface="Arial" panose="020B0604020202020204" pitchFamily="34" charset="0"/>
                </a:rPr>
                <a:t>Gobierno </a:t>
              </a:r>
              <a:r>
                <a:rPr sz="2200" spc="-5" dirty="0">
                  <a:latin typeface="Arial" panose="020B0604020202020204" pitchFamily="34" charset="0"/>
                  <a:cs typeface="Arial" panose="020B0604020202020204" pitchFamily="34" charset="0"/>
                </a:rPr>
                <a:t>Municipal genera una oportunidad real  de participación comunitaria en igualdad condiciones para fortalecer  la gestión </a:t>
              </a:r>
              <a:r>
                <a:rPr sz="2200" spc="-10" dirty="0">
                  <a:latin typeface="Arial" panose="020B0604020202020204" pitchFamily="34" charset="0"/>
                  <a:cs typeface="Arial" panose="020B0604020202020204" pitchFamily="34" charset="0"/>
                </a:rPr>
                <a:t>de </a:t>
              </a:r>
              <a:r>
                <a:rPr sz="2200" spc="-5" dirty="0">
                  <a:latin typeface="Arial" panose="020B0604020202020204" pitchFamily="34" charset="0"/>
                  <a:cs typeface="Arial" panose="020B0604020202020204" pitchFamily="34" charset="0"/>
                </a:rPr>
                <a:t>las organizaciones de base, y garantizar el entorno  institucional para promover este</a:t>
              </a:r>
              <a:r>
                <a:rPr sz="2200" spc="75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2200" spc="-5" dirty="0">
                  <a:latin typeface="Arial" panose="020B0604020202020204" pitchFamily="34" charset="0"/>
                  <a:cs typeface="Arial" panose="020B0604020202020204" pitchFamily="34" charset="0"/>
                </a:rPr>
                <a:t>instrumento.</a:t>
              </a:r>
              <a:endParaRPr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68437" y="0"/>
            <a:ext cx="7488832" cy="2077104"/>
          </a:xfrm>
          <a:prstGeom prst="rect">
            <a:avLst/>
          </a:prstGeom>
        </p:spPr>
        <p:txBody>
          <a:bodyPr vert="horz" wrap="square" lIns="0" tIns="12697" rIns="0" bIns="0" rtlCol="0" anchor="ctr">
            <a:spAutoFit/>
          </a:bodyPr>
          <a:lstStyle/>
          <a:p>
            <a:pPr marL="12697" marR="5079" indent="3174" algn="ctr">
              <a:lnSpc>
                <a:spcPct val="100000"/>
              </a:lnSpc>
              <a:spcBef>
                <a:spcPts val="100"/>
              </a:spcBef>
            </a:pPr>
            <a:r>
              <a:rPr lang="es-CO" sz="3599" b="1" spc="-195" dirty="0"/>
              <a:t>¿ </a:t>
            </a:r>
            <a:r>
              <a:rPr sz="3599" b="1" spc="-160" dirty="0" smtClean="0"/>
              <a:t>QUÉ </a:t>
            </a:r>
            <a:r>
              <a:rPr sz="3599" b="1" spc="-240" dirty="0"/>
              <a:t>ES </a:t>
            </a:r>
            <a:r>
              <a:rPr sz="3599" b="1" spc="-215" dirty="0"/>
              <a:t>PRESUPUESTO  </a:t>
            </a:r>
            <a:r>
              <a:rPr sz="3599" b="1" spc="-240" dirty="0"/>
              <a:t>PARTICIPATIVO </a:t>
            </a:r>
            <a:r>
              <a:rPr sz="3599" b="1" spc="-150" dirty="0"/>
              <a:t>SEGÚN </a:t>
            </a:r>
            <a:r>
              <a:rPr sz="3599" b="1" spc="-165" dirty="0"/>
              <a:t>ACUERDO  </a:t>
            </a:r>
            <a:r>
              <a:rPr sz="3599" b="1" spc="-285" dirty="0"/>
              <a:t>001 </a:t>
            </a:r>
            <a:r>
              <a:rPr sz="3599" b="1" spc="-175" dirty="0"/>
              <a:t>DE</a:t>
            </a:r>
            <a:r>
              <a:rPr sz="3599" b="1" spc="-270" dirty="0"/>
              <a:t> </a:t>
            </a:r>
            <a:r>
              <a:rPr sz="3599" b="1" spc="-210" dirty="0"/>
              <a:t>2011?</a:t>
            </a:r>
            <a:endParaRPr sz="3599" b="1" dirty="0"/>
          </a:p>
          <a:p>
            <a:pPr marL="2406169">
              <a:lnSpc>
                <a:spcPct val="100000"/>
              </a:lnSpc>
              <a:spcBef>
                <a:spcPts val="455"/>
              </a:spcBef>
              <a:tabLst>
                <a:tab pos="4067631" algn="l"/>
              </a:tabLst>
            </a:pPr>
            <a:r>
              <a:rPr lang="es-CO" sz="2200" b="1" spc="-5" dirty="0" smtClean="0">
                <a:latin typeface="+mn-lt"/>
              </a:rPr>
              <a:t>           </a:t>
            </a:r>
            <a:r>
              <a:rPr sz="2200" b="1" spc="-5" dirty="0" smtClean="0">
                <a:latin typeface="+mn-lt"/>
              </a:rPr>
              <a:t>CAPÍTULO</a:t>
            </a:r>
            <a:r>
              <a:rPr lang="es-CO" sz="2200" b="1" spc="-5" dirty="0">
                <a:latin typeface="+mn-lt"/>
              </a:rPr>
              <a:t> </a:t>
            </a:r>
            <a:r>
              <a:rPr sz="2200" b="1" spc="-5" dirty="0" smtClean="0">
                <a:latin typeface="+mn-lt"/>
              </a:rPr>
              <a:t>IV</a:t>
            </a:r>
            <a:endParaRPr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14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9364" y="1732595"/>
            <a:ext cx="8578319" cy="27127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575755">
              <a:spcBef>
                <a:spcPts val="105"/>
              </a:spcBef>
              <a:tabLst>
                <a:tab pos="3687977" algn="l"/>
                <a:tab pos="4220001" algn="l"/>
              </a:tabLst>
            </a:pPr>
            <a:r>
              <a:rPr sz="2799" b="1" spc="-10" dirty="0">
                <a:latin typeface="Arial"/>
                <a:cs typeface="Arial"/>
              </a:rPr>
              <a:t>CAPÍTULO	</a:t>
            </a:r>
            <a:r>
              <a:rPr sz="2799" b="1" spc="-5" dirty="0">
                <a:latin typeface="Arial"/>
                <a:cs typeface="Arial"/>
              </a:rPr>
              <a:t>IV	- ARTÍCULO</a:t>
            </a:r>
            <a:r>
              <a:rPr sz="2799" b="1" spc="-75" dirty="0">
                <a:latin typeface="Arial"/>
                <a:cs typeface="Arial"/>
              </a:rPr>
              <a:t> </a:t>
            </a:r>
            <a:r>
              <a:rPr sz="2799" b="1" dirty="0">
                <a:latin typeface="Arial"/>
                <a:cs typeface="Arial"/>
              </a:rPr>
              <a:t>25º</a:t>
            </a:r>
            <a:r>
              <a:rPr sz="3199" b="1" dirty="0">
                <a:latin typeface="Arial"/>
                <a:cs typeface="Arial"/>
              </a:rPr>
              <a:t>.</a:t>
            </a:r>
            <a:endParaRPr sz="3199" dirty="0">
              <a:latin typeface="Arial"/>
              <a:cs typeface="Arial"/>
            </a:endParaRPr>
          </a:p>
          <a:p>
            <a:pPr marL="12697" marR="5079" algn="just">
              <a:spcBef>
                <a:spcPts val="2909"/>
              </a:spcBef>
            </a:pPr>
            <a:r>
              <a:rPr sz="2400" spc="-5" dirty="0">
                <a:latin typeface="Arial"/>
                <a:cs typeface="Arial"/>
              </a:rPr>
              <a:t>En el </a:t>
            </a:r>
            <a:r>
              <a:rPr sz="2400" dirty="0">
                <a:latin typeface="Arial"/>
                <a:cs typeface="Arial"/>
              </a:rPr>
              <a:t>proceso </a:t>
            </a:r>
            <a:r>
              <a:rPr sz="2400" spc="-5" dirty="0">
                <a:latin typeface="Arial"/>
                <a:cs typeface="Arial"/>
              </a:rPr>
              <a:t>de formulación del Plan de </a:t>
            </a:r>
            <a:r>
              <a:rPr sz="2400" dirty="0">
                <a:latin typeface="Arial"/>
                <a:cs typeface="Arial"/>
              </a:rPr>
              <a:t>Desarrollo Municipal,  </a:t>
            </a:r>
            <a:r>
              <a:rPr sz="2400" spc="-5" dirty="0">
                <a:latin typeface="Arial"/>
                <a:cs typeface="Arial"/>
              </a:rPr>
              <a:t>en </a:t>
            </a:r>
            <a:r>
              <a:rPr sz="2400" dirty="0">
                <a:latin typeface="Arial"/>
                <a:cs typeface="Arial"/>
              </a:rPr>
              <a:t>particular </a:t>
            </a:r>
            <a:r>
              <a:rPr sz="2400" spc="-5" dirty="0">
                <a:latin typeface="Arial"/>
                <a:cs typeface="Arial"/>
              </a:rPr>
              <a:t>en el Plan </a:t>
            </a:r>
            <a:r>
              <a:rPr sz="2400" dirty="0">
                <a:latin typeface="Arial"/>
                <a:cs typeface="Arial"/>
              </a:rPr>
              <a:t>Plurianual </a:t>
            </a:r>
            <a:r>
              <a:rPr sz="2400" spc="-5" dirty="0">
                <a:latin typeface="Arial"/>
                <a:cs typeface="Arial"/>
              </a:rPr>
              <a:t>de </a:t>
            </a:r>
            <a:r>
              <a:rPr sz="2400" dirty="0">
                <a:latin typeface="Arial"/>
                <a:cs typeface="Arial"/>
              </a:rPr>
              <a:t>Inversiones, </a:t>
            </a:r>
            <a:r>
              <a:rPr sz="2400" spc="-5" dirty="0">
                <a:latin typeface="Arial"/>
                <a:cs typeface="Arial"/>
              </a:rPr>
              <a:t>se generará  un componente </a:t>
            </a:r>
            <a:r>
              <a:rPr sz="2400" dirty="0">
                <a:latin typeface="Arial"/>
                <a:cs typeface="Arial"/>
              </a:rPr>
              <a:t>denominado </a:t>
            </a:r>
            <a:r>
              <a:rPr sz="2400" spc="-5" dirty="0">
                <a:latin typeface="Arial"/>
                <a:cs typeface="Arial"/>
              </a:rPr>
              <a:t>Presupuesto Participativo, </a:t>
            </a:r>
            <a:r>
              <a:rPr sz="2400" spc="-10" dirty="0">
                <a:latin typeface="Arial"/>
                <a:cs typeface="Arial"/>
              </a:rPr>
              <a:t>que  </a:t>
            </a:r>
            <a:r>
              <a:rPr sz="2400" spc="-5" dirty="0">
                <a:latin typeface="Arial"/>
                <a:cs typeface="Arial"/>
              </a:rPr>
              <a:t>no podrá </a:t>
            </a:r>
            <a:r>
              <a:rPr sz="2400" dirty="0">
                <a:latin typeface="Arial"/>
                <a:cs typeface="Arial"/>
              </a:rPr>
              <a:t>ser </a:t>
            </a:r>
            <a:r>
              <a:rPr sz="2400" spc="-5" dirty="0">
                <a:latin typeface="Arial"/>
                <a:cs typeface="Arial"/>
              </a:rPr>
              <a:t>inferior al </a:t>
            </a:r>
            <a:r>
              <a:rPr sz="2400" b="1" spc="10" dirty="0">
                <a:latin typeface="Arial"/>
                <a:cs typeface="Arial"/>
              </a:rPr>
              <a:t>5% </a:t>
            </a:r>
            <a:r>
              <a:rPr sz="2400" spc="-5" dirty="0">
                <a:latin typeface="Arial"/>
                <a:cs typeface="Arial"/>
              </a:rPr>
              <a:t>de los </a:t>
            </a:r>
            <a:r>
              <a:rPr sz="2400" dirty="0">
                <a:latin typeface="Arial"/>
                <a:cs typeface="Arial"/>
              </a:rPr>
              <a:t>recursos </a:t>
            </a:r>
            <a:r>
              <a:rPr sz="2400" spc="-5" dirty="0">
                <a:latin typeface="Arial"/>
                <a:cs typeface="Arial"/>
              </a:rPr>
              <a:t>propios  </a:t>
            </a:r>
            <a:r>
              <a:rPr sz="2400" dirty="0">
                <a:latin typeface="Arial"/>
                <a:cs typeface="Arial"/>
              </a:rPr>
              <a:t>dedicados </a:t>
            </a:r>
            <a:r>
              <a:rPr sz="2400" spc="-5" dirty="0">
                <a:latin typeface="Arial"/>
                <a:cs typeface="Arial"/>
              </a:rPr>
              <a:t>a inversión en dicho plan.</a:t>
            </a:r>
            <a:r>
              <a:rPr sz="2400" spc="1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En todo caso el valor</a:t>
            </a:r>
            <a:endParaRPr sz="240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51589" y="4445380"/>
          <a:ext cx="8613871" cy="11306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0869"/>
                <a:gridCol w="1996655"/>
                <a:gridCol w="1363059"/>
                <a:gridCol w="533288"/>
              </a:tblGrid>
              <a:tr h="352986">
                <a:tc>
                  <a:txBody>
                    <a:bodyPr/>
                    <a:lstStyle/>
                    <a:p>
                      <a:pPr marL="31750">
                        <a:lnSpc>
                          <a:spcPts val="2655"/>
                        </a:lnSpc>
                        <a:tabLst>
                          <a:tab pos="878840" algn="l"/>
                          <a:tab pos="1487170" algn="l"/>
                          <a:tab pos="2334260" algn="l"/>
                          <a:tab pos="4282440" algn="l"/>
                        </a:tabLst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total	de	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este	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componente	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no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ts val="2655"/>
                        </a:lnSpc>
                        <a:tabLst>
                          <a:tab pos="1034415" algn="l"/>
                        </a:tabLst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será	inferior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2655"/>
                        </a:lnSpc>
                        <a:tabLst>
                          <a:tab pos="746125" algn="l"/>
                        </a:tabLst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al	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5%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655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del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66953">
                <a:tc>
                  <a:txBody>
                    <a:bodyPr/>
                    <a:lstStyle/>
                    <a:p>
                      <a:pPr marL="31750">
                        <a:lnSpc>
                          <a:spcPts val="2750"/>
                        </a:lnSpc>
                        <a:tabLst>
                          <a:tab pos="3628390" algn="l"/>
                        </a:tabLst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Presupuesto</a:t>
                      </a:r>
                      <a:r>
                        <a:rPr sz="24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24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recursos	propios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2750"/>
                        </a:lnSpc>
                        <a:tabLst>
                          <a:tab pos="1673225" algn="l"/>
                        </a:tabLst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dedicados	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ts val="275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Inversión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5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del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10759">
                <a:tc>
                  <a:txBody>
                    <a:bodyPr/>
                    <a:lstStyle/>
                    <a:p>
                      <a:pPr marL="31750">
                        <a:lnSpc>
                          <a:spcPts val="3135"/>
                        </a:lnSpc>
                        <a:tabLst>
                          <a:tab pos="1490345" algn="l"/>
                          <a:tab pos="1998980" algn="l"/>
                          <a:tab pos="2828290" algn="l"/>
                        </a:tabLst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Municipio	en	cada	anuali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dad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404715" y="277375"/>
            <a:ext cx="71355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600" b="1" spc="-195" dirty="0">
                <a:cs typeface="Trebuchet MS"/>
              </a:rPr>
              <a:t>¿ </a:t>
            </a:r>
            <a:r>
              <a:rPr lang="es-CO" sz="3600" b="1" spc="-195" dirty="0" smtClean="0">
                <a:cs typeface="Trebuchet MS"/>
              </a:rPr>
              <a:t>CUAL ES EL MONTO DEL PRESUPUESTO </a:t>
            </a:r>
            <a:r>
              <a:rPr lang="es-CO" sz="3600" b="1" spc="-240" dirty="0" smtClean="0">
                <a:cs typeface="Trebuchet MS"/>
              </a:rPr>
              <a:t>PARTICIPATIVO </a:t>
            </a:r>
            <a:r>
              <a:rPr lang="es-CO" sz="3600" b="1" spc="-150" dirty="0" smtClean="0">
                <a:cs typeface="Trebuchet MS"/>
              </a:rPr>
              <a:t>SEGÚN CADA VIGENCIA ?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270023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0635" y="1719981"/>
            <a:ext cx="8517372" cy="3012443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697" marR="5079">
              <a:spcBef>
                <a:spcPts val="95"/>
              </a:spcBef>
            </a:pPr>
            <a:r>
              <a:rPr sz="2799" spc="-5" dirty="0">
                <a:latin typeface="Arial"/>
                <a:cs typeface="Arial"/>
              </a:rPr>
              <a:t>El Departamento Administrativo </a:t>
            </a:r>
            <a:r>
              <a:rPr sz="2799" dirty="0">
                <a:latin typeface="Arial"/>
                <a:cs typeface="Arial"/>
              </a:rPr>
              <a:t>de </a:t>
            </a:r>
            <a:r>
              <a:rPr sz="2799" spc="-5" dirty="0">
                <a:latin typeface="Arial"/>
                <a:cs typeface="Arial"/>
              </a:rPr>
              <a:t>Planeación  </a:t>
            </a:r>
            <a:r>
              <a:rPr sz="2799" dirty="0">
                <a:latin typeface="Arial"/>
                <a:cs typeface="Arial"/>
              </a:rPr>
              <a:t>Municipal distribuirá </a:t>
            </a:r>
            <a:r>
              <a:rPr sz="2799" spc="-5" dirty="0">
                <a:latin typeface="Arial"/>
                <a:cs typeface="Arial"/>
              </a:rPr>
              <a:t>el monto </a:t>
            </a:r>
            <a:r>
              <a:rPr sz="2799" dirty="0">
                <a:latin typeface="Arial"/>
                <a:cs typeface="Arial"/>
              </a:rPr>
              <a:t>asignado </a:t>
            </a:r>
            <a:r>
              <a:rPr sz="2799" spc="-5" dirty="0">
                <a:latin typeface="Arial"/>
                <a:cs typeface="Arial"/>
              </a:rPr>
              <a:t>de  Presupuesto </a:t>
            </a:r>
            <a:r>
              <a:rPr sz="2799" dirty="0">
                <a:latin typeface="Arial"/>
                <a:cs typeface="Arial"/>
              </a:rPr>
              <a:t>Participativo para cada una </a:t>
            </a:r>
            <a:r>
              <a:rPr sz="2799" spc="-5" dirty="0">
                <a:latin typeface="Arial"/>
                <a:cs typeface="Arial"/>
              </a:rPr>
              <a:t>de las áreas  de </a:t>
            </a:r>
            <a:r>
              <a:rPr sz="2799" dirty="0">
                <a:latin typeface="Arial"/>
                <a:cs typeface="Arial"/>
              </a:rPr>
              <a:t>intervención de planificación comunitaria, </a:t>
            </a:r>
            <a:r>
              <a:rPr sz="2799" spc="-5" dirty="0">
                <a:latin typeface="Arial"/>
                <a:cs typeface="Arial"/>
              </a:rPr>
              <a:t>en  </a:t>
            </a:r>
            <a:r>
              <a:rPr sz="2799" dirty="0">
                <a:latin typeface="Arial"/>
                <a:cs typeface="Arial"/>
              </a:rPr>
              <a:t>atención </a:t>
            </a:r>
            <a:r>
              <a:rPr sz="2799" spc="-5" dirty="0">
                <a:latin typeface="Arial"/>
                <a:cs typeface="Arial"/>
              </a:rPr>
              <a:t>a </a:t>
            </a:r>
            <a:r>
              <a:rPr sz="2799" dirty="0">
                <a:latin typeface="Arial"/>
                <a:cs typeface="Arial"/>
              </a:rPr>
              <a:t>criterios poblacionales </a:t>
            </a:r>
            <a:r>
              <a:rPr sz="2799" spc="-5" dirty="0">
                <a:latin typeface="Arial"/>
                <a:cs typeface="Arial"/>
              </a:rPr>
              <a:t>y la </a:t>
            </a:r>
            <a:r>
              <a:rPr sz="2799" dirty="0">
                <a:latin typeface="Arial"/>
                <a:cs typeface="Arial"/>
              </a:rPr>
              <a:t>ficha </a:t>
            </a:r>
            <a:r>
              <a:rPr sz="2799" spc="-5" dirty="0">
                <a:latin typeface="Arial"/>
                <a:cs typeface="Arial"/>
              </a:rPr>
              <a:t>básica  </a:t>
            </a:r>
            <a:r>
              <a:rPr sz="2799" dirty="0">
                <a:latin typeface="Arial"/>
                <a:cs typeface="Arial"/>
              </a:rPr>
              <a:t>municipal, </a:t>
            </a:r>
            <a:r>
              <a:rPr sz="2799" spc="-5" dirty="0">
                <a:latin typeface="Arial"/>
                <a:cs typeface="Arial"/>
              </a:rPr>
              <a:t>que </a:t>
            </a:r>
            <a:r>
              <a:rPr sz="2799" dirty="0">
                <a:latin typeface="Arial"/>
                <a:cs typeface="Arial"/>
              </a:rPr>
              <a:t>garanticen </a:t>
            </a:r>
            <a:r>
              <a:rPr sz="2799" spc="-5" dirty="0">
                <a:latin typeface="Arial"/>
                <a:cs typeface="Arial"/>
              </a:rPr>
              <a:t>una </a:t>
            </a:r>
            <a:r>
              <a:rPr sz="2799" dirty="0">
                <a:latin typeface="Arial"/>
                <a:cs typeface="Arial"/>
              </a:rPr>
              <a:t>asignación </a:t>
            </a:r>
            <a:r>
              <a:rPr sz="2799" spc="-5" dirty="0">
                <a:latin typeface="Arial"/>
                <a:cs typeface="Arial"/>
              </a:rPr>
              <a:t>en </a:t>
            </a:r>
            <a:r>
              <a:rPr sz="2799" dirty="0">
                <a:latin typeface="Arial"/>
                <a:cs typeface="Arial"/>
              </a:rPr>
              <a:t>atención  </a:t>
            </a:r>
            <a:r>
              <a:rPr sz="2799" spc="-5" dirty="0">
                <a:latin typeface="Arial"/>
                <a:cs typeface="Arial"/>
              </a:rPr>
              <a:t>a </a:t>
            </a:r>
            <a:r>
              <a:rPr sz="2799" dirty="0">
                <a:latin typeface="Arial"/>
                <a:cs typeface="Arial"/>
              </a:rPr>
              <a:t>principios </a:t>
            </a:r>
            <a:r>
              <a:rPr sz="2799" spc="-5" dirty="0">
                <a:latin typeface="Arial"/>
                <a:cs typeface="Arial"/>
              </a:rPr>
              <a:t>de </a:t>
            </a:r>
            <a:r>
              <a:rPr sz="2799" dirty="0">
                <a:latin typeface="Arial"/>
                <a:cs typeface="Arial"/>
              </a:rPr>
              <a:t>equidad </a:t>
            </a:r>
            <a:r>
              <a:rPr sz="2799" spc="-5" dirty="0">
                <a:latin typeface="Arial"/>
                <a:cs typeface="Arial"/>
              </a:rPr>
              <a:t>social y solidaridad</a:t>
            </a:r>
            <a:r>
              <a:rPr sz="2799" spc="55" dirty="0">
                <a:latin typeface="Arial"/>
                <a:cs typeface="Arial"/>
              </a:rPr>
              <a:t> </a:t>
            </a:r>
            <a:r>
              <a:rPr sz="2799" dirty="0">
                <a:latin typeface="Arial"/>
                <a:cs typeface="Arial"/>
              </a:rPr>
              <a:t>territorial.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65870" y="541463"/>
            <a:ext cx="5308755" cy="566819"/>
          </a:xfrm>
          <a:prstGeom prst="rect">
            <a:avLst/>
          </a:prstGeom>
        </p:spPr>
        <p:txBody>
          <a:bodyPr vert="horz" wrap="square" lIns="0" tIns="12697" rIns="0" bIns="0" rtlCol="0" anchor="ctr">
            <a:spAutoFit/>
          </a:bodyPr>
          <a:lstStyle/>
          <a:p>
            <a:pPr marL="12697">
              <a:lnSpc>
                <a:spcPct val="100000"/>
              </a:lnSpc>
              <a:spcBef>
                <a:spcPts val="100"/>
              </a:spcBef>
            </a:pPr>
            <a:r>
              <a:rPr sz="3600" b="1" spc="-270" dirty="0">
                <a:latin typeface="+mn-lt"/>
                <a:cs typeface="Trebuchet MS"/>
              </a:rPr>
              <a:t>RUTA </a:t>
            </a:r>
            <a:r>
              <a:rPr sz="3600" b="1" spc="-175" dirty="0">
                <a:latin typeface="+mn-lt"/>
                <a:cs typeface="Trebuchet MS"/>
              </a:rPr>
              <a:t>DE</a:t>
            </a:r>
            <a:r>
              <a:rPr sz="3600" b="1" spc="-325" dirty="0">
                <a:latin typeface="+mn-lt"/>
                <a:cs typeface="Trebuchet MS"/>
              </a:rPr>
              <a:t> </a:t>
            </a:r>
            <a:r>
              <a:rPr sz="3600" b="1" spc="-125" dirty="0">
                <a:latin typeface="+mn-lt"/>
                <a:cs typeface="Trebuchet MS"/>
              </a:rPr>
              <a:t>IMPLEMENTACIÓN</a:t>
            </a:r>
            <a:endParaRPr sz="3600" b="1" dirty="0">
              <a:latin typeface="+mn-lt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207346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0635" y="1721505"/>
            <a:ext cx="8578319" cy="4323353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6349" algn="just"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Igualdad: </a:t>
            </a:r>
            <a:r>
              <a:rPr sz="2400" spc="-5" dirty="0">
                <a:latin typeface="Arial"/>
                <a:cs typeface="Arial"/>
              </a:rPr>
              <a:t>Se </a:t>
            </a:r>
            <a:r>
              <a:rPr sz="2400" dirty="0">
                <a:latin typeface="Arial"/>
                <a:cs typeface="Arial"/>
              </a:rPr>
              <a:t>entregará </a:t>
            </a:r>
            <a:r>
              <a:rPr sz="2400" spc="-5" dirty="0">
                <a:latin typeface="Arial"/>
                <a:cs typeface="Arial"/>
              </a:rPr>
              <a:t>un monto </a:t>
            </a:r>
            <a:r>
              <a:rPr sz="2400" dirty="0">
                <a:latin typeface="Arial"/>
                <a:cs typeface="Arial"/>
              </a:rPr>
              <a:t>igual para </a:t>
            </a:r>
            <a:r>
              <a:rPr sz="2400" spc="-5" dirty="0">
                <a:latin typeface="Arial"/>
                <a:cs typeface="Arial"/>
              </a:rPr>
              <a:t>cada Área </a:t>
            </a:r>
            <a:r>
              <a:rPr sz="2400" spc="-10" dirty="0">
                <a:latin typeface="Arial"/>
                <a:cs typeface="Arial"/>
              </a:rPr>
              <a:t>de  </a:t>
            </a:r>
            <a:r>
              <a:rPr sz="2400" spc="-5" dirty="0">
                <a:latin typeface="Arial"/>
                <a:cs typeface="Arial"/>
              </a:rPr>
              <a:t>Intervención.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(69%)</a:t>
            </a:r>
            <a:endParaRPr sz="240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12697" marR="8888" algn="just"/>
            <a:r>
              <a:rPr sz="2400" b="1" spc="-5" dirty="0">
                <a:latin typeface="Arial"/>
                <a:cs typeface="Arial"/>
              </a:rPr>
              <a:t>Socioeconómico: </a:t>
            </a:r>
            <a:r>
              <a:rPr sz="2400" spc="-5" dirty="0">
                <a:latin typeface="Arial"/>
                <a:cs typeface="Arial"/>
              </a:rPr>
              <a:t>Se tendrá en cuenta la información  suministrada en la Ficha Básica Municipal.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(20%)</a:t>
            </a:r>
            <a:endParaRPr sz="2400" dirty="0">
              <a:latin typeface="Arial"/>
              <a:cs typeface="Arial"/>
            </a:endParaRPr>
          </a:p>
          <a:p>
            <a:pPr marL="12697" marR="5079" algn="just">
              <a:spcBef>
                <a:spcPts val="2305"/>
              </a:spcBef>
            </a:pPr>
            <a:r>
              <a:rPr sz="2400" b="1" spc="-5" dirty="0">
                <a:latin typeface="Arial"/>
                <a:cs typeface="Arial"/>
              </a:rPr>
              <a:t>Poblacional: </a:t>
            </a:r>
            <a:r>
              <a:rPr sz="2400" spc="-5" dirty="0">
                <a:latin typeface="Arial"/>
                <a:cs typeface="Arial"/>
              </a:rPr>
              <a:t>Se distribuirá </a:t>
            </a:r>
            <a:r>
              <a:rPr sz="2400" dirty="0">
                <a:latin typeface="Arial"/>
                <a:cs typeface="Arial"/>
              </a:rPr>
              <a:t>un </a:t>
            </a:r>
            <a:r>
              <a:rPr sz="2400" spc="-5" dirty="0">
                <a:latin typeface="Arial"/>
                <a:cs typeface="Arial"/>
              </a:rPr>
              <a:t>porcentaje de acuerdo </a:t>
            </a:r>
            <a:r>
              <a:rPr sz="2400" spc="5" dirty="0">
                <a:latin typeface="Arial"/>
                <a:cs typeface="Arial"/>
              </a:rPr>
              <a:t>al  </a:t>
            </a:r>
            <a:r>
              <a:rPr sz="2400" spc="-5" dirty="0">
                <a:latin typeface="Arial"/>
                <a:cs typeface="Arial"/>
              </a:rPr>
              <a:t>numero de personas que residen en cada </a:t>
            </a:r>
            <a:r>
              <a:rPr sz="2400" spc="-10" dirty="0">
                <a:latin typeface="Arial"/>
                <a:cs typeface="Arial"/>
              </a:rPr>
              <a:t>Área de  </a:t>
            </a:r>
            <a:r>
              <a:rPr sz="2400" spc="-5" dirty="0">
                <a:latin typeface="Arial"/>
                <a:cs typeface="Arial"/>
              </a:rPr>
              <a:t>Intervención.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(10%)</a:t>
            </a:r>
            <a:endParaRPr sz="240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12697" algn="just"/>
            <a:r>
              <a:rPr sz="2400" b="1" dirty="0">
                <a:latin typeface="Arial"/>
                <a:cs typeface="Arial"/>
              </a:rPr>
              <a:t>Diferencial:</a:t>
            </a:r>
            <a:r>
              <a:rPr sz="2400" b="1" spc="3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Para</a:t>
            </a:r>
            <a:r>
              <a:rPr sz="2400" spc="1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el</a:t>
            </a:r>
            <a:r>
              <a:rPr sz="2400" spc="1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sector</a:t>
            </a:r>
            <a:r>
              <a:rPr sz="2400" spc="1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rural</a:t>
            </a:r>
            <a:r>
              <a:rPr sz="2400" spc="1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</a:t>
            </a:r>
            <a:r>
              <a:rPr sz="2400" spc="1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aplicará</a:t>
            </a:r>
            <a:r>
              <a:rPr sz="2400" spc="1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este</a:t>
            </a:r>
            <a:r>
              <a:rPr sz="2400" spc="1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enfoque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por</a:t>
            </a:r>
            <a:endParaRPr sz="2400" dirty="0">
              <a:latin typeface="Arial"/>
              <a:cs typeface="Arial"/>
            </a:endParaRPr>
          </a:p>
          <a:p>
            <a:pPr marL="12697" algn="just"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tener incidencia en 4 componentes del PDM 2016 </a:t>
            </a:r>
            <a:r>
              <a:rPr sz="2400" dirty="0">
                <a:latin typeface="Arial"/>
                <a:cs typeface="Arial"/>
              </a:rPr>
              <a:t>- </a:t>
            </a:r>
            <a:r>
              <a:rPr sz="2400" spc="-5" dirty="0">
                <a:latin typeface="Arial"/>
                <a:cs typeface="Arial"/>
              </a:rPr>
              <a:t>2019.</a:t>
            </a:r>
            <a:r>
              <a:rPr sz="2400" spc="1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(1%)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7246" y="301214"/>
            <a:ext cx="5936004" cy="1122444"/>
          </a:xfrm>
          <a:prstGeom prst="rect">
            <a:avLst/>
          </a:prstGeom>
        </p:spPr>
        <p:txBody>
          <a:bodyPr vert="horz" wrap="square" lIns="0" tIns="12697" rIns="0" bIns="0" rtlCol="0" anchor="ctr">
            <a:spAutoFit/>
          </a:bodyPr>
          <a:lstStyle/>
          <a:p>
            <a:pPr marL="737722" marR="5079" indent="-725660">
              <a:lnSpc>
                <a:spcPct val="100000"/>
              </a:lnSpc>
              <a:spcBef>
                <a:spcPts val="100"/>
              </a:spcBef>
            </a:pPr>
            <a:r>
              <a:rPr sz="3600" b="1" spc="-150" dirty="0">
                <a:latin typeface="+mn-lt"/>
                <a:cs typeface="Trebuchet MS"/>
              </a:rPr>
              <a:t>PARÁMETROS</a:t>
            </a:r>
            <a:r>
              <a:rPr sz="3600" b="1" spc="-305" dirty="0">
                <a:latin typeface="+mn-lt"/>
                <a:cs typeface="Trebuchet MS"/>
              </a:rPr>
              <a:t> </a:t>
            </a:r>
            <a:r>
              <a:rPr sz="3600" b="1" spc="-190" dirty="0">
                <a:latin typeface="+mn-lt"/>
                <a:cs typeface="Trebuchet MS"/>
              </a:rPr>
              <a:t>SELECCIONADOS  </a:t>
            </a:r>
            <a:r>
              <a:rPr sz="3600" b="1" spc="-204" dirty="0">
                <a:latin typeface="+mn-lt"/>
                <a:cs typeface="Trebuchet MS"/>
              </a:rPr>
              <a:t>PARA </a:t>
            </a:r>
            <a:r>
              <a:rPr sz="3600" b="1" spc="-285" dirty="0">
                <a:latin typeface="+mn-lt"/>
                <a:cs typeface="Trebuchet MS"/>
              </a:rPr>
              <a:t>LA</a:t>
            </a:r>
            <a:r>
              <a:rPr sz="3600" b="1" spc="-335" dirty="0">
                <a:latin typeface="+mn-lt"/>
                <a:cs typeface="Trebuchet MS"/>
              </a:rPr>
              <a:t> </a:t>
            </a:r>
            <a:r>
              <a:rPr sz="3600" b="1" spc="-135" dirty="0">
                <a:latin typeface="+mn-lt"/>
                <a:cs typeface="Trebuchet MS"/>
              </a:rPr>
              <a:t>DISTRIBUCIÓN</a:t>
            </a:r>
            <a:endParaRPr sz="3600" b="1" dirty="0">
              <a:latin typeface="+mn-lt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68144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7215" y="621687"/>
            <a:ext cx="6034408" cy="689288"/>
          </a:xfrm>
          <a:prstGeom prst="rect">
            <a:avLst/>
          </a:prstGeom>
        </p:spPr>
        <p:txBody>
          <a:bodyPr vert="horz" wrap="square" lIns="0" tIns="12062" rIns="0" bIns="0" rtlCol="0" anchor="ctr">
            <a:spAutoFit/>
          </a:bodyPr>
          <a:lstStyle/>
          <a:p>
            <a:pPr marL="12697">
              <a:lnSpc>
                <a:spcPct val="100000"/>
              </a:lnSpc>
              <a:spcBef>
                <a:spcPts val="95"/>
              </a:spcBef>
            </a:pPr>
            <a:r>
              <a:rPr b="1" spc="-155" dirty="0">
                <a:latin typeface="+mn-lt"/>
                <a:cs typeface="Trebuchet MS"/>
              </a:rPr>
              <a:t>DISTRIBUCIÓN</a:t>
            </a:r>
            <a:r>
              <a:rPr b="1" spc="-315" dirty="0">
                <a:latin typeface="+mn-lt"/>
                <a:cs typeface="Trebuchet MS"/>
              </a:rPr>
              <a:t> </a:t>
            </a:r>
            <a:r>
              <a:rPr b="1" spc="-265" dirty="0">
                <a:latin typeface="+mn-lt"/>
                <a:cs typeface="Trebuchet MS"/>
              </a:rPr>
              <a:t>PORCENTUAL</a:t>
            </a:r>
            <a:endParaRPr b="1" dirty="0">
              <a:latin typeface="+mn-lt"/>
              <a:cs typeface="Trebuchet M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501052"/>
              </p:ext>
            </p:extLst>
          </p:nvPr>
        </p:nvGraphicFramePr>
        <p:xfrm>
          <a:off x="44749" y="1638109"/>
          <a:ext cx="9677102" cy="2258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0932"/>
                <a:gridCol w="3164741"/>
                <a:gridCol w="1582371"/>
                <a:gridCol w="2369058"/>
              </a:tblGrid>
              <a:tr h="1578748">
                <a:tc>
                  <a:txBody>
                    <a:bodyPr/>
                    <a:lstStyle/>
                    <a:p>
                      <a:pPr marL="318770" marR="298450" indent="27305" algn="just">
                        <a:lnSpc>
                          <a:spcPct val="106900"/>
                        </a:lnSpc>
                        <a:spcBef>
                          <a:spcPts val="80"/>
                        </a:spcBef>
                      </a:pPr>
                      <a:r>
                        <a:rPr sz="2400" b="1" spc="-145" dirty="0">
                          <a:latin typeface="Trebuchet MS"/>
                          <a:cs typeface="Trebuchet MS"/>
                        </a:rPr>
                        <a:t>PRESUPUESTO  </a:t>
                      </a:r>
                      <a:r>
                        <a:rPr sz="2400" b="1" spc="-175" dirty="0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2400" b="1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2400" b="1" spc="-25" dirty="0"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2400" b="1" spc="-5" dirty="0">
                          <a:latin typeface="Trebuchet MS"/>
                          <a:cs typeface="Trebuchet MS"/>
                        </a:rPr>
                        <a:t>TIC</a:t>
                      </a:r>
                      <a:r>
                        <a:rPr sz="2400" b="1" spc="-15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2400" b="1" spc="-175" dirty="0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2400" b="1" spc="-200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2400" b="1" spc="-5" dirty="0">
                          <a:latin typeface="Trebuchet MS"/>
                          <a:cs typeface="Trebuchet MS"/>
                        </a:rPr>
                        <a:t>TI</a:t>
                      </a:r>
                      <a:r>
                        <a:rPr sz="2400" b="1" spc="-60" dirty="0">
                          <a:latin typeface="Trebuchet MS"/>
                          <a:cs typeface="Trebuchet MS"/>
                        </a:rPr>
                        <a:t>V</a:t>
                      </a:r>
                      <a:r>
                        <a:rPr sz="2400" b="1" dirty="0">
                          <a:latin typeface="Trebuchet MS"/>
                          <a:cs typeface="Trebuchet MS"/>
                        </a:rPr>
                        <a:t>O  </a:t>
                      </a:r>
                      <a:r>
                        <a:rPr sz="2400" b="1" spc="-110" dirty="0">
                          <a:latin typeface="Trebuchet MS"/>
                          <a:cs typeface="Trebuchet MS"/>
                        </a:rPr>
                        <a:t>(IGUALDAD)</a:t>
                      </a:r>
                      <a:endParaRPr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1015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E9FDB"/>
                    </a:solidFill>
                  </a:tcPr>
                </a:tc>
                <a:tc>
                  <a:txBody>
                    <a:bodyPr/>
                    <a:lstStyle/>
                    <a:p>
                      <a:pPr marL="318770" marR="296545" indent="95885">
                        <a:lnSpc>
                          <a:spcPct val="106700"/>
                        </a:lnSpc>
                        <a:spcBef>
                          <a:spcPts val="85"/>
                        </a:spcBef>
                      </a:pPr>
                      <a:r>
                        <a:rPr sz="2400" b="1" spc="-155" dirty="0">
                          <a:latin typeface="Trebuchet MS"/>
                          <a:cs typeface="Trebuchet MS"/>
                        </a:rPr>
                        <a:t>ESTRATIFICACIÓN  </a:t>
                      </a:r>
                      <a:r>
                        <a:rPr sz="2400" b="1" spc="-80" dirty="0" smtClean="0">
                          <a:latin typeface="Trebuchet MS"/>
                          <a:cs typeface="Trebuchet MS"/>
                        </a:rPr>
                        <a:t>SOCIOECONÓMI</a:t>
                      </a:r>
                      <a:r>
                        <a:rPr lang="es-CO" sz="2400" b="1" spc="-80" dirty="0" smtClean="0">
                          <a:latin typeface="Trebuchet MS"/>
                          <a:cs typeface="Trebuchet MS"/>
                        </a:rPr>
                        <a:t>CO</a:t>
                      </a:r>
                      <a:endParaRPr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1079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E9F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1395"/>
                        </a:spcBef>
                      </a:pPr>
                      <a:r>
                        <a:rPr sz="2400" b="1" spc="-114" dirty="0">
                          <a:latin typeface="Trebuchet MS"/>
                          <a:cs typeface="Trebuchet MS"/>
                        </a:rPr>
                        <a:t>POBLACIÓN</a:t>
                      </a:r>
                      <a:endParaRPr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E9FDB"/>
                    </a:solidFill>
                  </a:tcPr>
                </a:tc>
                <a:tc>
                  <a:txBody>
                    <a:bodyPr/>
                    <a:lstStyle/>
                    <a:p>
                      <a:pPr marL="289560" marR="239395" indent="194945">
                        <a:lnSpc>
                          <a:spcPct val="106700"/>
                        </a:lnSpc>
                        <a:spcBef>
                          <a:spcPts val="85"/>
                        </a:spcBef>
                      </a:pPr>
                      <a:r>
                        <a:rPr sz="2400" b="1" spc="-135" dirty="0">
                          <a:latin typeface="Trebuchet MS"/>
                          <a:cs typeface="Trebuchet MS"/>
                        </a:rPr>
                        <a:t>ENFOQUE  </a:t>
                      </a:r>
                      <a:r>
                        <a:rPr sz="2400" b="1" spc="-5" dirty="0" smtClean="0">
                          <a:latin typeface="Trebuchet MS"/>
                          <a:cs typeface="Trebuchet MS"/>
                        </a:rPr>
                        <a:t>DIFERENCI</a:t>
                      </a:r>
                      <a:r>
                        <a:rPr lang="es-CO" sz="2400" b="1" spc="-5" dirty="0" smtClean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2400" b="1" spc="-5" dirty="0" smtClean="0">
                          <a:latin typeface="Trebuchet MS"/>
                          <a:cs typeface="Trebuchet MS"/>
                        </a:rPr>
                        <a:t>L</a:t>
                      </a:r>
                      <a:endParaRPr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10793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E9FDB"/>
                    </a:solidFill>
                  </a:tcPr>
                </a:tc>
              </a:tr>
              <a:tr h="679552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3600" spc="-335" dirty="0">
                          <a:latin typeface="Arial"/>
                          <a:cs typeface="Arial"/>
                        </a:rPr>
                        <a:t>69%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29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EB4E2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3600" spc="-335" dirty="0">
                          <a:latin typeface="Arial"/>
                          <a:cs typeface="Arial"/>
                        </a:rPr>
                        <a:t>20%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29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EB4E2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3600" spc="-335" dirty="0">
                          <a:latin typeface="Arial"/>
                          <a:cs typeface="Arial"/>
                        </a:rPr>
                        <a:t>10%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2983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EB4E2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3600" spc="-409" dirty="0">
                          <a:latin typeface="Arial"/>
                          <a:cs typeface="Arial"/>
                        </a:rPr>
                        <a:t>1%</a:t>
                      </a:r>
                      <a:endParaRPr sz="3600" dirty="0">
                        <a:latin typeface="Arial"/>
                        <a:cs typeface="Arial"/>
                      </a:endParaRPr>
                    </a:p>
                  </a:txBody>
                  <a:tcPr marL="0" marR="0" marT="29839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EB4E2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85965" y="3896409"/>
            <a:ext cx="8147879" cy="875237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484333" marR="5079" indent="-1472270">
              <a:spcBef>
                <a:spcPts val="105"/>
              </a:spcBef>
            </a:pPr>
            <a:r>
              <a:rPr sz="2800" b="1" spc="-5" dirty="0">
                <a:latin typeface="Arial"/>
                <a:cs typeface="Arial"/>
              </a:rPr>
              <a:t>PRESUPUESTO </a:t>
            </a:r>
            <a:r>
              <a:rPr sz="2800" b="1" spc="-55" dirty="0">
                <a:latin typeface="Arial"/>
                <a:cs typeface="Arial"/>
              </a:rPr>
              <a:t>PARTICIPATIVO </a:t>
            </a:r>
            <a:r>
              <a:rPr sz="2800" b="1" dirty="0">
                <a:latin typeface="Arial"/>
                <a:cs typeface="Arial"/>
              </a:rPr>
              <a:t>PLAN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DE  DESARROLLO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MUNICIPAL</a:t>
            </a:r>
            <a:endParaRPr sz="2800" dirty="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143278"/>
              </p:ext>
            </p:extLst>
          </p:nvPr>
        </p:nvGraphicFramePr>
        <p:xfrm>
          <a:off x="218050" y="4771646"/>
          <a:ext cx="9503800" cy="17452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1432"/>
                <a:gridCol w="3312368"/>
              </a:tblGrid>
              <a:tr h="1039420">
                <a:tc>
                  <a:txBody>
                    <a:bodyPr/>
                    <a:lstStyle/>
                    <a:p>
                      <a:pPr marL="1881505" marR="636270" indent="-1228725" algn="l">
                        <a:lnSpc>
                          <a:spcPct val="114999"/>
                        </a:lnSpc>
                        <a:spcBef>
                          <a:spcPts val="20"/>
                        </a:spcBef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INVERSIÓN </a:t>
                      </a:r>
                      <a:r>
                        <a:rPr sz="2400" b="1" spc="-5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lang="es-CO" sz="2400" b="1" spc="-5" dirty="0" smtClean="0">
                          <a:latin typeface="Arial"/>
                          <a:cs typeface="Arial"/>
                        </a:rPr>
                        <a:t>EL</a:t>
                      </a:r>
                      <a:r>
                        <a:rPr lang="es-CO" sz="2400" b="1" spc="-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0" dirty="0" smtClean="0">
                          <a:latin typeface="Arial"/>
                          <a:cs typeface="Arial"/>
                        </a:rPr>
                        <a:t>PRESUPUESTO  </a:t>
                      </a:r>
                      <a:r>
                        <a:rPr sz="2400" b="1" spc="-45" dirty="0">
                          <a:latin typeface="Arial"/>
                          <a:cs typeface="Arial"/>
                        </a:rPr>
                        <a:t>PARTICIPATIVO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2539" marB="0">
                    <a:lnL w="9525">
                      <a:solidFill>
                        <a:srgbClr val="497DBA"/>
                      </a:solidFill>
                      <a:prstDash val="solid"/>
                    </a:lnL>
                    <a:lnR w="9525">
                      <a:solidFill>
                        <a:srgbClr val="497DBA"/>
                      </a:solidFill>
                      <a:prstDash val="solid"/>
                    </a:lnR>
                    <a:lnT w="9525">
                      <a:solidFill>
                        <a:srgbClr val="497DBA"/>
                      </a:solidFill>
                      <a:prstDash val="solid"/>
                    </a:lnT>
                    <a:lnB w="9525">
                      <a:solidFill>
                        <a:srgbClr val="497DBA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 dirty="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3200" b="1" spc="-5" dirty="0">
                          <a:latin typeface="Arial"/>
                          <a:cs typeface="Arial"/>
                        </a:rPr>
                        <a:t>2019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497DBA"/>
                      </a:solidFill>
                      <a:prstDash val="solid"/>
                    </a:lnL>
                    <a:lnT w="9525">
                      <a:solidFill>
                        <a:srgbClr val="497DBA"/>
                      </a:solidFill>
                      <a:prstDash val="solid"/>
                    </a:lnT>
                    <a:lnB w="9525">
                      <a:solidFill>
                        <a:srgbClr val="497DBA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705869">
                <a:tc>
                  <a:txBody>
                    <a:bodyPr/>
                    <a:lstStyle/>
                    <a:p>
                      <a:pPr marL="162369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3600" dirty="0" smtClean="0">
                          <a:latin typeface="Arial"/>
                          <a:cs typeface="Arial"/>
                        </a:rPr>
                        <a:t>$</a:t>
                      </a:r>
                      <a:r>
                        <a:rPr lang="es-CO" sz="3600" dirty="0" smtClean="0">
                          <a:latin typeface="Arial"/>
                          <a:cs typeface="Arial"/>
                        </a:rPr>
                        <a:t>605.000.000=</a:t>
                      </a:r>
                      <a:endParaRPr sz="3600" dirty="0">
                        <a:latin typeface="Arial"/>
                        <a:cs typeface="Arial"/>
                      </a:endParaRPr>
                    </a:p>
                  </a:txBody>
                  <a:tcPr marL="0" marR="0" marT="63487" marB="0">
                    <a:lnL w="9525">
                      <a:solidFill>
                        <a:srgbClr val="497DBA"/>
                      </a:solidFill>
                      <a:prstDash val="solid"/>
                    </a:lnL>
                    <a:lnR w="9525">
                      <a:solidFill>
                        <a:srgbClr val="497DBA"/>
                      </a:solidFill>
                      <a:prstDash val="solid"/>
                    </a:lnR>
                    <a:lnT w="9525">
                      <a:solidFill>
                        <a:srgbClr val="497DBA"/>
                      </a:solidFill>
                      <a:prstDash val="solid"/>
                    </a:lnT>
                    <a:lnB w="9525">
                      <a:solidFill>
                        <a:srgbClr val="497DB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97DBA"/>
                      </a:solidFill>
                      <a:prstDash val="solid"/>
                    </a:lnL>
                    <a:lnT w="9525">
                      <a:solidFill>
                        <a:srgbClr val="497DBA"/>
                      </a:solidFill>
                      <a:prstDash val="solid"/>
                    </a:lnT>
                    <a:lnB w="9525">
                      <a:solidFill>
                        <a:srgbClr val="497DB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799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297" y="108863"/>
            <a:ext cx="7655268" cy="690442"/>
          </a:xfrm>
          <a:prstGeom prst="rect">
            <a:avLst/>
          </a:prstGeom>
        </p:spPr>
        <p:txBody>
          <a:bodyPr vert="horz" wrap="square" lIns="0" tIns="13332" rIns="0" bIns="0" rtlCol="0" anchor="ctr">
            <a:spAutoFit/>
          </a:bodyPr>
          <a:lstStyle/>
          <a:p>
            <a:pPr marL="12697">
              <a:lnSpc>
                <a:spcPct val="100000"/>
              </a:lnSpc>
              <a:spcBef>
                <a:spcPts val="105"/>
              </a:spcBef>
            </a:pPr>
            <a:r>
              <a:rPr sz="4399" b="1" spc="-260" dirty="0"/>
              <a:t>FICHA </a:t>
            </a:r>
            <a:r>
              <a:rPr sz="4399" b="1" spc="-175" dirty="0"/>
              <a:t>BASICA</a:t>
            </a:r>
            <a:r>
              <a:rPr sz="4399" b="1" spc="-480" dirty="0"/>
              <a:t> </a:t>
            </a:r>
            <a:r>
              <a:rPr sz="4399" b="1" spc="-145" dirty="0"/>
              <a:t>MUNICIPAL</a:t>
            </a:r>
            <a:endParaRPr sz="4399" b="1" dirty="0"/>
          </a:p>
        </p:txBody>
      </p:sp>
      <p:sp>
        <p:nvSpPr>
          <p:cNvPr id="3" name="object 3"/>
          <p:cNvSpPr txBox="1"/>
          <p:nvPr/>
        </p:nvSpPr>
        <p:spPr>
          <a:xfrm>
            <a:off x="210298" y="996309"/>
            <a:ext cx="2713420" cy="33140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697">
              <a:spcBef>
                <a:spcPts val="105"/>
              </a:spcBef>
              <a:tabLst>
                <a:tab pos="1471001" algn="l"/>
                <a:tab pos="1885573" algn="l"/>
              </a:tabLst>
            </a:pPr>
            <a:r>
              <a:rPr sz="2000" spc="-175" dirty="0">
                <a:latin typeface="Arial"/>
                <a:cs typeface="Arial"/>
              </a:rPr>
              <a:t>Co</a:t>
            </a:r>
            <a:r>
              <a:rPr sz="2000" spc="-165" dirty="0">
                <a:latin typeface="Arial"/>
                <a:cs typeface="Arial"/>
              </a:rPr>
              <a:t>n</a:t>
            </a:r>
            <a:r>
              <a:rPr sz="2000" spc="-80" dirty="0">
                <a:latin typeface="Arial"/>
                <a:cs typeface="Arial"/>
              </a:rPr>
              <a:t>oci</a:t>
            </a:r>
            <a:r>
              <a:rPr sz="2000" spc="-105" dirty="0">
                <a:latin typeface="Arial"/>
                <a:cs typeface="Arial"/>
              </a:rPr>
              <a:t>e</a:t>
            </a:r>
            <a:r>
              <a:rPr sz="2000" spc="-65" dirty="0">
                <a:latin typeface="Arial"/>
                <a:cs typeface="Arial"/>
              </a:rPr>
              <a:t>n</a:t>
            </a:r>
            <a:r>
              <a:rPr sz="2000" spc="-70" dirty="0">
                <a:latin typeface="Arial"/>
                <a:cs typeface="Arial"/>
              </a:rPr>
              <a:t>d</a:t>
            </a:r>
            <a:r>
              <a:rPr sz="2000" spc="-5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75" dirty="0">
                <a:latin typeface="Arial"/>
                <a:cs typeface="Arial"/>
              </a:rPr>
              <a:t>e</a:t>
            </a:r>
            <a:r>
              <a:rPr sz="2000" spc="-30" dirty="0">
                <a:latin typeface="Arial"/>
                <a:cs typeface="Arial"/>
              </a:rPr>
              <a:t>l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65" dirty="0">
                <a:latin typeface="Arial"/>
                <a:cs typeface="Arial"/>
              </a:rPr>
              <a:t>nume</a:t>
            </a:r>
            <a:r>
              <a:rPr sz="2000" spc="-85" dirty="0">
                <a:latin typeface="Arial"/>
                <a:cs typeface="Arial"/>
              </a:rPr>
              <a:t>r</a:t>
            </a:r>
            <a:r>
              <a:rPr sz="2000" spc="-55" dirty="0">
                <a:latin typeface="Arial"/>
                <a:cs typeface="Arial"/>
              </a:rPr>
              <a:t>o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0297" y="1301604"/>
            <a:ext cx="2773098" cy="330766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697">
              <a:spcBef>
                <a:spcPts val="105"/>
              </a:spcBef>
              <a:tabLst>
                <a:tab pos="1848750" algn="l"/>
                <a:tab pos="2275385" algn="l"/>
              </a:tabLst>
            </a:pPr>
            <a:r>
              <a:rPr sz="2000" spc="-100" dirty="0">
                <a:latin typeface="Arial"/>
                <a:cs typeface="Arial"/>
              </a:rPr>
              <a:t>socio</a:t>
            </a:r>
            <a:r>
              <a:rPr sz="2000" spc="-125" dirty="0">
                <a:latin typeface="Arial"/>
                <a:cs typeface="Arial"/>
              </a:rPr>
              <a:t>e</a:t>
            </a:r>
            <a:r>
              <a:rPr sz="2000" spc="-165" dirty="0">
                <a:latin typeface="Arial"/>
                <a:cs typeface="Arial"/>
              </a:rPr>
              <a:t>c</a:t>
            </a:r>
            <a:r>
              <a:rPr sz="2000" spc="-65" dirty="0">
                <a:latin typeface="Arial"/>
                <a:cs typeface="Arial"/>
              </a:rPr>
              <a:t>o</a:t>
            </a:r>
            <a:r>
              <a:rPr sz="2000" spc="-70" dirty="0">
                <a:latin typeface="Arial"/>
                <a:cs typeface="Arial"/>
              </a:rPr>
              <a:t>n</a:t>
            </a:r>
            <a:r>
              <a:rPr sz="2000" spc="-55" dirty="0">
                <a:latin typeface="Arial"/>
                <a:cs typeface="Arial"/>
              </a:rPr>
              <a:t>óm</a:t>
            </a:r>
            <a:r>
              <a:rPr sz="2000" spc="-30" dirty="0">
                <a:latin typeface="Arial"/>
                <a:cs typeface="Arial"/>
              </a:rPr>
              <a:t>i</a:t>
            </a:r>
            <a:r>
              <a:rPr sz="2000" spc="-165" dirty="0">
                <a:latin typeface="Arial"/>
                <a:cs typeface="Arial"/>
              </a:rPr>
              <a:t>c</a:t>
            </a:r>
            <a:r>
              <a:rPr sz="2000" spc="-60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95" dirty="0">
                <a:latin typeface="Arial"/>
                <a:cs typeface="Arial"/>
              </a:rPr>
              <a:t>e</a:t>
            </a:r>
            <a:r>
              <a:rPr sz="2000" spc="-90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65" dirty="0">
                <a:latin typeface="Arial"/>
                <a:cs typeface="Arial"/>
              </a:rPr>
              <a:t>c</a:t>
            </a:r>
            <a:r>
              <a:rPr sz="2000" spc="-125" dirty="0">
                <a:latin typeface="Arial"/>
                <a:cs typeface="Arial"/>
              </a:rPr>
              <a:t>ada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23929" y="996309"/>
            <a:ext cx="4578024" cy="636136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7142">
              <a:spcBef>
                <a:spcPts val="105"/>
              </a:spcBef>
              <a:tabLst>
                <a:tab pos="725660" algn="l"/>
                <a:tab pos="1214512" algn="l"/>
                <a:tab pos="2536318" algn="l"/>
                <a:tab pos="3121036" algn="l"/>
                <a:tab pos="3835903" algn="l"/>
              </a:tabLst>
            </a:pPr>
            <a:r>
              <a:rPr sz="2000" spc="-5" dirty="0">
                <a:latin typeface="Arial"/>
                <a:cs typeface="Arial"/>
              </a:rPr>
              <a:t>total	</a:t>
            </a:r>
            <a:r>
              <a:rPr sz="2000" spc="-90" dirty="0">
                <a:latin typeface="Arial"/>
                <a:cs typeface="Arial"/>
              </a:rPr>
              <a:t>de	</a:t>
            </a:r>
            <a:r>
              <a:rPr sz="2000" spc="-65" dirty="0">
                <a:latin typeface="Arial"/>
                <a:cs typeface="Arial"/>
              </a:rPr>
              <a:t>habitantes	</a:t>
            </a:r>
            <a:r>
              <a:rPr sz="2000" spc="-30" dirty="0">
                <a:latin typeface="Arial"/>
                <a:cs typeface="Arial"/>
              </a:rPr>
              <a:t>por	</a:t>
            </a:r>
            <a:r>
              <a:rPr sz="2000" spc="-135" dirty="0">
                <a:latin typeface="Arial"/>
                <a:cs typeface="Arial"/>
              </a:rPr>
              <a:t>cada	</a:t>
            </a:r>
            <a:r>
              <a:rPr sz="2000" spc="-60" dirty="0">
                <a:latin typeface="Arial"/>
                <a:cs typeface="Arial"/>
              </a:rPr>
              <a:t>estrato</a:t>
            </a:r>
            <a:endParaRPr sz="2000" dirty="0">
              <a:latin typeface="Arial"/>
              <a:cs typeface="Arial"/>
            </a:endParaRPr>
          </a:p>
          <a:p>
            <a:pPr marL="12697">
              <a:tabLst>
                <a:tab pos="660268" algn="l"/>
                <a:tab pos="1088172" algn="l"/>
                <a:tab pos="2620121" algn="l"/>
                <a:tab pos="4296186" algn="l"/>
              </a:tabLst>
            </a:pPr>
            <a:r>
              <a:rPr sz="2000" spc="-95" dirty="0">
                <a:latin typeface="Arial"/>
                <a:cs typeface="Arial"/>
              </a:rPr>
              <a:t>Á</a:t>
            </a:r>
            <a:r>
              <a:rPr sz="2000" spc="-80" dirty="0">
                <a:latin typeface="Arial"/>
                <a:cs typeface="Arial"/>
              </a:rPr>
              <a:t>r</a:t>
            </a:r>
            <a:r>
              <a:rPr sz="2000" spc="-135" dirty="0">
                <a:latin typeface="Arial"/>
                <a:cs typeface="Arial"/>
              </a:rPr>
              <a:t>ea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90" dirty="0">
                <a:latin typeface="Arial"/>
                <a:cs typeface="Arial"/>
              </a:rPr>
              <a:t>de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40" dirty="0">
                <a:latin typeface="Arial"/>
                <a:cs typeface="Arial"/>
              </a:rPr>
              <a:t>I</a:t>
            </a:r>
            <a:r>
              <a:rPr sz="2000" spc="-100" dirty="0">
                <a:latin typeface="Arial"/>
                <a:cs typeface="Arial"/>
              </a:rPr>
              <a:t>n</a:t>
            </a:r>
            <a:r>
              <a:rPr sz="2000" spc="90" dirty="0">
                <a:latin typeface="Arial"/>
                <a:cs typeface="Arial"/>
              </a:rPr>
              <a:t>t</a:t>
            </a:r>
            <a:r>
              <a:rPr sz="2000" spc="-55" dirty="0">
                <a:latin typeface="Arial"/>
                <a:cs typeface="Arial"/>
              </a:rPr>
              <a:t>e</a:t>
            </a:r>
            <a:r>
              <a:rPr sz="2000" spc="-20" dirty="0">
                <a:latin typeface="Arial"/>
                <a:cs typeface="Arial"/>
              </a:rPr>
              <a:t>r</a:t>
            </a:r>
            <a:r>
              <a:rPr sz="2000" spc="-125" dirty="0">
                <a:latin typeface="Arial"/>
                <a:cs typeface="Arial"/>
              </a:rPr>
              <a:t>v</a:t>
            </a:r>
            <a:r>
              <a:rPr sz="2000" spc="-110" dirty="0">
                <a:latin typeface="Arial"/>
                <a:cs typeface="Arial"/>
              </a:rPr>
              <a:t>enc</a:t>
            </a:r>
            <a:r>
              <a:rPr sz="2000" spc="-40" dirty="0">
                <a:latin typeface="Arial"/>
                <a:cs typeface="Arial"/>
              </a:rPr>
              <a:t>ión,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95" dirty="0">
                <a:latin typeface="Arial"/>
                <a:cs typeface="Arial"/>
              </a:rPr>
              <a:t>d</a:t>
            </a:r>
            <a:r>
              <a:rPr sz="2000" spc="-105" dirty="0">
                <a:latin typeface="Arial"/>
                <a:cs typeface="Arial"/>
              </a:rPr>
              <a:t>e</a:t>
            </a:r>
            <a:r>
              <a:rPr sz="2000" spc="90" dirty="0">
                <a:latin typeface="Arial"/>
                <a:cs typeface="Arial"/>
              </a:rPr>
              <a:t>t</a:t>
            </a:r>
            <a:r>
              <a:rPr sz="2000" spc="-40" dirty="0">
                <a:latin typeface="Arial"/>
                <a:cs typeface="Arial"/>
              </a:rPr>
              <a:t>er</a:t>
            </a:r>
            <a:r>
              <a:rPr sz="2000" spc="-85" dirty="0">
                <a:latin typeface="Arial"/>
                <a:cs typeface="Arial"/>
              </a:rPr>
              <a:t>m</a:t>
            </a:r>
            <a:r>
              <a:rPr sz="2000" spc="-55" dirty="0">
                <a:latin typeface="Arial"/>
                <a:cs typeface="Arial"/>
              </a:rPr>
              <a:t>ina</a:t>
            </a:r>
            <a:r>
              <a:rPr sz="2000" spc="-110" dirty="0">
                <a:latin typeface="Arial"/>
                <a:cs typeface="Arial"/>
              </a:rPr>
              <a:t>m</a:t>
            </a:r>
            <a:r>
              <a:rPr sz="2000" spc="-150" dirty="0">
                <a:latin typeface="Arial"/>
                <a:cs typeface="Arial"/>
              </a:rPr>
              <a:t>o</a:t>
            </a:r>
            <a:r>
              <a:rPr sz="2000" spc="-130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60" dirty="0">
                <a:latin typeface="Arial"/>
                <a:cs typeface="Arial"/>
              </a:rPr>
              <a:t>un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6554" y="1632370"/>
            <a:ext cx="7492697" cy="635502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697" marR="5079">
              <a:spcBef>
                <a:spcPts val="105"/>
              </a:spcBef>
            </a:pPr>
            <a:r>
              <a:rPr sz="2000" spc="-65" dirty="0">
                <a:latin typeface="Arial"/>
                <a:cs typeface="Arial"/>
              </a:rPr>
              <a:t>porcentaje </a:t>
            </a:r>
            <a:r>
              <a:rPr sz="2000" spc="-85" dirty="0">
                <a:latin typeface="Arial"/>
                <a:cs typeface="Arial"/>
              </a:rPr>
              <a:t>que </a:t>
            </a:r>
            <a:r>
              <a:rPr sz="2000" spc="-80" dirty="0">
                <a:latin typeface="Arial"/>
                <a:cs typeface="Arial"/>
              </a:rPr>
              <a:t>representara </a:t>
            </a:r>
            <a:r>
              <a:rPr sz="2000" spc="-25" dirty="0">
                <a:latin typeface="Arial"/>
                <a:cs typeface="Arial"/>
              </a:rPr>
              <a:t>lo </a:t>
            </a:r>
            <a:r>
              <a:rPr sz="2000" spc="-110" dirty="0">
                <a:latin typeface="Arial"/>
                <a:cs typeface="Arial"/>
              </a:rPr>
              <a:t>asignado </a:t>
            </a:r>
            <a:r>
              <a:rPr sz="2000" spc="-155" dirty="0">
                <a:latin typeface="Arial"/>
                <a:cs typeface="Arial"/>
              </a:rPr>
              <a:t>a </a:t>
            </a:r>
            <a:r>
              <a:rPr sz="2000" spc="-135" dirty="0">
                <a:latin typeface="Arial"/>
                <a:cs typeface="Arial"/>
              </a:rPr>
              <a:t>cada </a:t>
            </a:r>
            <a:r>
              <a:rPr sz="2000" spc="-50" dirty="0">
                <a:latin typeface="Arial"/>
                <a:cs typeface="Arial"/>
              </a:rPr>
              <a:t>habitante </a:t>
            </a:r>
            <a:r>
              <a:rPr sz="2000" spc="-60" dirty="0">
                <a:latin typeface="Arial"/>
                <a:cs typeface="Arial"/>
              </a:rPr>
              <a:t>del </a:t>
            </a:r>
            <a:r>
              <a:rPr sz="2000" spc="-40" dirty="0">
                <a:latin typeface="Arial"/>
                <a:cs typeface="Arial"/>
              </a:rPr>
              <a:t>Municipio  </a:t>
            </a:r>
            <a:r>
              <a:rPr sz="2000" spc="-90" dirty="0">
                <a:latin typeface="Arial"/>
                <a:cs typeface="Arial"/>
              </a:rPr>
              <a:t>de </a:t>
            </a:r>
            <a:r>
              <a:rPr sz="2000" spc="-85" dirty="0">
                <a:latin typeface="Arial"/>
                <a:cs typeface="Arial"/>
              </a:rPr>
              <a:t>acuerdo </a:t>
            </a:r>
            <a:r>
              <a:rPr sz="2000" spc="-155" dirty="0">
                <a:latin typeface="Arial"/>
                <a:cs typeface="Arial"/>
              </a:rPr>
              <a:t>a </a:t>
            </a:r>
            <a:r>
              <a:rPr sz="2000" spc="-145" dirty="0">
                <a:latin typeface="Arial"/>
                <a:cs typeface="Arial"/>
              </a:rPr>
              <a:t>su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estrato.</a:t>
            </a:r>
            <a:endParaRPr sz="2000" dirty="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824292"/>
              </p:ext>
            </p:extLst>
          </p:nvPr>
        </p:nvGraphicFramePr>
        <p:xfrm>
          <a:off x="256554" y="2267872"/>
          <a:ext cx="9141444" cy="4007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9126"/>
                <a:gridCol w="1210056"/>
                <a:gridCol w="1362424"/>
                <a:gridCol w="1236719"/>
                <a:gridCol w="1128158"/>
                <a:gridCol w="1147204"/>
                <a:gridCol w="1196089"/>
                <a:gridCol w="911668"/>
              </a:tblGrid>
              <a:tr h="521225"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1800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COMUNA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36496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ctr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1800" spc="-3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ESTRATO</a:t>
                      </a:r>
                      <a:r>
                        <a:rPr sz="1800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36496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1800" spc="-2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ESTRATO</a:t>
                      </a:r>
                      <a:r>
                        <a:rPr sz="1800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36496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1285" algn="ctr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1800" spc="-3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ESTRATO</a:t>
                      </a:r>
                      <a:r>
                        <a:rPr sz="1800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36496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1800" spc="-3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ESTRATO</a:t>
                      </a:r>
                      <a:r>
                        <a:rPr sz="1800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36496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1800" spc="-3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ESTRATO</a:t>
                      </a:r>
                      <a:r>
                        <a:rPr sz="1800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36496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ctr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1800" spc="-3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ESTRATO</a:t>
                      </a:r>
                      <a:r>
                        <a:rPr sz="1800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36496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1800" spc="-2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36496" marB="0">
                    <a:solidFill>
                      <a:srgbClr val="4F81BC"/>
                    </a:solidFill>
                  </a:tcPr>
                </a:tc>
              </a:tr>
              <a:tr h="357430"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1901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4541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3.009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2536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3.030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2536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2.158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2536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333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2536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2536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2536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8.633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2536" marB="0">
                    <a:solidFill>
                      <a:srgbClr val="4F81BC"/>
                    </a:solidFill>
                  </a:tcPr>
                </a:tc>
              </a:tr>
              <a:tr h="286960">
                <a:tc>
                  <a:txBody>
                    <a:bodyPr/>
                    <a:lstStyle/>
                    <a:p>
                      <a:pPr marR="6985" algn="ctr">
                        <a:lnSpc>
                          <a:spcPts val="193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45415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2.253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6.909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6.539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945"/>
                        </a:lnSpc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4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ctr">
                        <a:lnSpc>
                          <a:spcPts val="194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15.733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</a:tr>
              <a:tr h="286960">
                <a:tc>
                  <a:txBody>
                    <a:bodyPr/>
                    <a:lstStyle/>
                    <a:p>
                      <a:pPr marR="6985" algn="ctr">
                        <a:lnSpc>
                          <a:spcPts val="193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45415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3.772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2.488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3.319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94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4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ctr">
                        <a:lnSpc>
                          <a:spcPts val="194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9.585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</a:tr>
              <a:tr h="286960">
                <a:tc>
                  <a:txBody>
                    <a:bodyPr/>
                    <a:lstStyle/>
                    <a:p>
                      <a:pPr marR="6985" algn="ctr">
                        <a:lnSpc>
                          <a:spcPts val="193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45415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2.610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945"/>
                        </a:lnSpc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ts val="1945"/>
                        </a:lnSpc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513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94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4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ctr">
                        <a:lnSpc>
                          <a:spcPts val="194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3.627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</a:tr>
              <a:tr h="286960">
                <a:tc>
                  <a:txBody>
                    <a:bodyPr/>
                    <a:lstStyle/>
                    <a:p>
                      <a:pPr marR="6985" algn="ctr">
                        <a:lnSpc>
                          <a:spcPts val="193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ctr">
                        <a:lnSpc>
                          <a:spcPts val="1945"/>
                        </a:lnSpc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791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945"/>
                        </a:lnSpc>
                      </a:pPr>
                      <a:r>
                        <a:rPr sz="1800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1.741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ts val="1945"/>
                        </a:lnSpc>
                      </a:pPr>
                      <a:r>
                        <a:rPr sz="1800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2.021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4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4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ctr">
                        <a:lnSpc>
                          <a:spcPts val="194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1945"/>
                        </a:lnSpc>
                      </a:pPr>
                      <a:r>
                        <a:rPr sz="1800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4.562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</a:tr>
              <a:tr h="286960">
                <a:tc>
                  <a:txBody>
                    <a:bodyPr/>
                    <a:lstStyle/>
                    <a:p>
                      <a:pPr marR="6985" algn="ctr">
                        <a:lnSpc>
                          <a:spcPts val="193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45415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1.862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5.007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3.787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945"/>
                        </a:lnSpc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546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4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ctr">
                        <a:lnSpc>
                          <a:spcPts val="194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11.208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</a:tr>
              <a:tr h="286960">
                <a:tc>
                  <a:txBody>
                    <a:bodyPr/>
                    <a:lstStyle/>
                    <a:p>
                      <a:pPr marR="6985" algn="ctr">
                        <a:lnSpc>
                          <a:spcPts val="193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45415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1.158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945"/>
                        </a:lnSpc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423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1.044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1.801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45"/>
                        </a:lnSpc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ctr">
                        <a:lnSpc>
                          <a:spcPts val="194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4.491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</a:tr>
              <a:tr h="286960">
                <a:tc>
                  <a:txBody>
                    <a:bodyPr/>
                    <a:lstStyle/>
                    <a:p>
                      <a:pPr marR="6985" algn="ctr">
                        <a:lnSpc>
                          <a:spcPts val="193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ctr">
                        <a:lnSpc>
                          <a:spcPts val="1945"/>
                        </a:lnSpc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967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1.039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1.157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945"/>
                        </a:lnSpc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4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ctr">
                        <a:lnSpc>
                          <a:spcPts val="194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3.202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</a:tr>
              <a:tr h="286960">
                <a:tc>
                  <a:txBody>
                    <a:bodyPr/>
                    <a:lstStyle/>
                    <a:p>
                      <a:pPr marR="6985" algn="ctr">
                        <a:lnSpc>
                          <a:spcPts val="193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ctr">
                        <a:lnSpc>
                          <a:spcPts val="1945"/>
                        </a:lnSpc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682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945"/>
                        </a:lnSpc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1.431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945"/>
                        </a:lnSpc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979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45"/>
                        </a:lnSpc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763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ctr">
                        <a:lnSpc>
                          <a:spcPts val="194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4.234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</a:tr>
              <a:tr h="286325">
                <a:tc>
                  <a:txBody>
                    <a:bodyPr/>
                    <a:lstStyle/>
                    <a:p>
                      <a:pPr marR="6985" algn="ctr">
                        <a:lnSpc>
                          <a:spcPts val="1935"/>
                        </a:lnSpc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ctr">
                        <a:lnSpc>
                          <a:spcPts val="1945"/>
                        </a:lnSpc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842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945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ts val="1945"/>
                        </a:lnSpc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45"/>
                        </a:lnSpc>
                      </a:pPr>
                      <a:r>
                        <a:rPr sz="1800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3.739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45"/>
                        </a:lnSpc>
                      </a:pPr>
                      <a:r>
                        <a:rPr sz="1800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8.918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ctr">
                        <a:lnSpc>
                          <a:spcPts val="1945"/>
                        </a:lnSpc>
                      </a:pPr>
                      <a:r>
                        <a:rPr sz="1800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1.067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14.883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</a:tr>
              <a:tr h="286960">
                <a:tc>
                  <a:txBody>
                    <a:bodyPr/>
                    <a:lstStyle/>
                    <a:p>
                      <a:pPr marR="6985" algn="ctr">
                        <a:lnSpc>
                          <a:spcPts val="1935"/>
                        </a:lnSpc>
                      </a:pPr>
                      <a:r>
                        <a:rPr sz="1800" spc="-2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RURAL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45415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1.682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2.453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1920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2.445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945"/>
                        </a:lnSpc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689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45"/>
                        </a:lnSpc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846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ctr">
                        <a:lnSpc>
                          <a:spcPts val="1945"/>
                        </a:lnSpc>
                      </a:pPr>
                      <a:r>
                        <a:rPr sz="1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ts val="194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8.229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</a:tr>
              <a:tr h="260295">
                <a:tc>
                  <a:txBody>
                    <a:bodyPr/>
                    <a:lstStyle/>
                    <a:p>
                      <a:pPr marR="5715" algn="ctr">
                        <a:lnSpc>
                          <a:spcPts val="1935"/>
                        </a:lnSpc>
                      </a:pPr>
                      <a:r>
                        <a:rPr sz="1800" spc="-2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45415" algn="ctr">
                        <a:lnSpc>
                          <a:spcPts val="193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19.628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93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23.960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ts val="193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24.721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3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8.156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3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10.689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ts val="193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1.181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ts val="1935"/>
                        </a:lnSpc>
                      </a:pPr>
                      <a:r>
                        <a:rPr sz="18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88.335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443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8784" y="195793"/>
            <a:ext cx="6014092" cy="696449"/>
          </a:xfrm>
          <a:prstGeom prst="rect">
            <a:avLst/>
          </a:prstGeom>
        </p:spPr>
        <p:txBody>
          <a:bodyPr vert="horz" wrap="square" lIns="0" tIns="12697" rIns="0" bIns="0" rtlCol="0" anchor="ctr">
            <a:spAutoFit/>
          </a:bodyPr>
          <a:lstStyle/>
          <a:p>
            <a:pPr marL="12697">
              <a:lnSpc>
                <a:spcPct val="100000"/>
              </a:lnSpc>
              <a:spcBef>
                <a:spcPts val="100"/>
              </a:spcBef>
            </a:pPr>
            <a:r>
              <a:rPr sz="4399" spc="-265" dirty="0">
                <a:latin typeface="Trebuchet MS"/>
                <a:cs typeface="Trebuchet MS"/>
              </a:rPr>
              <a:t>FICHA </a:t>
            </a:r>
            <a:r>
              <a:rPr sz="4399" spc="-175" dirty="0">
                <a:latin typeface="Trebuchet MS"/>
                <a:cs typeface="Trebuchet MS"/>
              </a:rPr>
              <a:t>BASICA</a:t>
            </a:r>
            <a:r>
              <a:rPr sz="4399" spc="-470" dirty="0">
                <a:latin typeface="Trebuchet MS"/>
                <a:cs typeface="Trebuchet MS"/>
              </a:rPr>
              <a:t> </a:t>
            </a:r>
            <a:r>
              <a:rPr sz="4399" spc="-145" dirty="0">
                <a:latin typeface="Trebuchet MS"/>
                <a:cs typeface="Trebuchet MS"/>
              </a:rPr>
              <a:t>MUNICIPAL</a:t>
            </a:r>
            <a:endParaRPr sz="4399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6508" y="1336267"/>
            <a:ext cx="7162820" cy="46944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7462" y="6390720"/>
            <a:ext cx="5616666" cy="314894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697">
              <a:spcBef>
                <a:spcPts val="95"/>
              </a:spcBef>
            </a:pPr>
            <a:r>
              <a:rPr sz="1900" u="heavy" spc="-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http://planeacionarmenia.gov.co/ficha-basica-municipal/</a:t>
            </a:r>
            <a:endParaRPr sz="1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6396356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977</Words>
  <Application>Microsoft Office PowerPoint</Application>
  <PresentationFormat>Personalizado</PresentationFormat>
  <Paragraphs>378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Diseño personalizado</vt:lpstr>
      <vt:lpstr>1_Diseño personalizado</vt:lpstr>
      <vt:lpstr>Presentación de PowerPoint</vt:lpstr>
      <vt:lpstr>NORMATIVIDAD</vt:lpstr>
      <vt:lpstr>¿ QUÉ ES PRESUPUESTO  PARTICIPATIVO SEGÚN ACUERDO  001 DE 2011?            CAPÍTULO IV</vt:lpstr>
      <vt:lpstr>Presentación de PowerPoint</vt:lpstr>
      <vt:lpstr>RUTA DE IMPLEMENTACIÓN</vt:lpstr>
      <vt:lpstr>PARÁMETROS SELECCIONADOS  PARA LA DISTRIBUCIÓN</vt:lpstr>
      <vt:lpstr>DISTRIBUCIÓN PORCENTUAL</vt:lpstr>
      <vt:lpstr>FICHA BASICA MUNICIPAL</vt:lpstr>
      <vt:lpstr>FICHA BASICA MUNICIPAL</vt:lpstr>
      <vt:lpstr>IGUALDAD El 69% del presupuesto participativo se distribuirá en  partes iguales para cada una de las Áreas de  Intervención así:</vt:lpstr>
      <vt:lpstr>SOCIOECONÓMICO El 20% del Presupuesto Participativo se distribuirá de  acuerdo al estrato socioeconómico de cada una de  las personas que habitan en cada Área de  Intervención.</vt:lpstr>
      <vt:lpstr>DIFERENCIAL</vt:lpstr>
      <vt:lpstr>POBLACIONAL El 10% del Presupuesto Participativo se distribuirá de  acuerdo a la población de cada una de las personas que  habitan en cada Área de Intervención.</vt:lpstr>
      <vt:lpstr>DISTRIBUCIÓN FINAL La distribución final del presupuesto se haría de la siguiente manera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PUCHIS</dc:creator>
  <cp:lastModifiedBy>Jhon Edwar Parra  Peña</cp:lastModifiedBy>
  <cp:revision>79</cp:revision>
  <cp:lastPrinted>2018-09-28T21:17:06Z</cp:lastPrinted>
  <dcterms:created xsi:type="dcterms:W3CDTF">2016-01-19T20:00:41Z</dcterms:created>
  <dcterms:modified xsi:type="dcterms:W3CDTF">2018-11-23T21:29:54Z</dcterms:modified>
</cp:coreProperties>
</file>